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679" r:id="rId2"/>
    <p:sldId id="607" r:id="rId3"/>
    <p:sldId id="635" r:id="rId4"/>
    <p:sldId id="639" r:id="rId5"/>
    <p:sldId id="646" r:id="rId6"/>
    <p:sldId id="633" r:id="rId7"/>
    <p:sldId id="630" r:id="rId8"/>
    <p:sldId id="636" r:id="rId9"/>
    <p:sldId id="643" r:id="rId10"/>
    <p:sldId id="645" r:id="rId11"/>
    <p:sldId id="655" r:id="rId12"/>
    <p:sldId id="647" r:id="rId13"/>
    <p:sldId id="632" r:id="rId14"/>
    <p:sldId id="628" r:id="rId15"/>
    <p:sldId id="644" r:id="rId16"/>
    <p:sldId id="650" r:id="rId17"/>
    <p:sldId id="661" r:id="rId18"/>
    <p:sldId id="660" r:id="rId19"/>
    <p:sldId id="648" r:id="rId20"/>
    <p:sldId id="654" r:id="rId21"/>
    <p:sldId id="676" r:id="rId22"/>
    <p:sldId id="675" r:id="rId23"/>
    <p:sldId id="653" r:id="rId24"/>
    <p:sldId id="642" r:id="rId25"/>
    <p:sldId id="662" r:id="rId26"/>
    <p:sldId id="663" r:id="rId27"/>
    <p:sldId id="656" r:id="rId28"/>
    <p:sldId id="657" r:id="rId29"/>
    <p:sldId id="658" r:id="rId30"/>
    <p:sldId id="673" r:id="rId31"/>
    <p:sldId id="664" r:id="rId32"/>
    <p:sldId id="665" r:id="rId33"/>
    <p:sldId id="672" r:id="rId34"/>
    <p:sldId id="641" r:id="rId35"/>
    <p:sldId id="677" r:id="rId36"/>
    <p:sldId id="640" r:id="rId37"/>
    <p:sldId id="671" r:id="rId38"/>
    <p:sldId id="659" r:id="rId39"/>
    <p:sldId id="670" r:id="rId40"/>
    <p:sldId id="666" r:id="rId41"/>
    <p:sldId id="669" r:id="rId42"/>
    <p:sldId id="668" r:id="rId43"/>
    <p:sldId id="667" r:id="rId44"/>
    <p:sldId id="680" r:id="rId45"/>
    <p:sldId id="68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A5EC"/>
    <a:srgbClr val="EDA7C7"/>
    <a:srgbClr val="FF7E79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/>
    <p:restoredTop sz="89026"/>
  </p:normalViewPr>
  <p:slideViewPr>
    <p:cSldViewPr snapToGrid="0" snapToObjects="1">
      <p:cViewPr varScale="1">
        <p:scale>
          <a:sx n="99" d="100"/>
          <a:sy n="99" d="100"/>
        </p:scale>
        <p:origin x="1160" y="176"/>
      </p:cViewPr>
      <p:guideLst/>
    </p:cSldViewPr>
  </p:slideViewPr>
  <p:outlineViewPr>
    <p:cViewPr>
      <p:scale>
        <a:sx n="33" d="100"/>
        <a:sy n="33" d="100"/>
      </p:scale>
      <p:origin x="0" y="-108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Millions of parameters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LSTM (2017)</c:v>
                </c:pt>
                <c:pt idx="1">
                  <c:v>GPT (2018)</c:v>
                </c:pt>
                <c:pt idx="2">
                  <c:v>BERT (2018)</c:v>
                </c:pt>
                <c:pt idx="3">
                  <c:v>GPT-2 (2019)</c:v>
                </c:pt>
                <c:pt idx="4">
                  <c:v>Megatron (2019)</c:v>
                </c:pt>
                <c:pt idx="5">
                  <c:v>Turing-NLG (2020)</c:v>
                </c:pt>
                <c:pt idx="6">
                  <c:v>GPT-3 (2020)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65</c:v>
                </c:pt>
                <c:pt idx="1">
                  <c:v>100</c:v>
                </c:pt>
                <c:pt idx="2">
                  <c:v>300</c:v>
                </c:pt>
                <c:pt idx="3">
                  <c:v>1500</c:v>
                </c:pt>
                <c:pt idx="4">
                  <c:v>8000</c:v>
                </c:pt>
                <c:pt idx="5">
                  <c:v>17000</c:v>
                </c:pt>
                <c:pt idx="6">
                  <c:v>175000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A7-4648-9F81-B1DEF1CF9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02543"/>
        <c:axId val="102577199"/>
      </c:barChart>
      <c:catAx>
        <c:axId val="101902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77199"/>
        <c:crosses val="autoZero"/>
        <c:auto val="1"/>
        <c:lblAlgn val="ctr"/>
        <c:lblOffset val="100"/>
        <c:noMultiLvlLbl val="0"/>
      </c:catAx>
      <c:valAx>
        <c:axId val="1025771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02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Millions of parameters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LSTM (2017)</c:v>
                </c:pt>
                <c:pt idx="1">
                  <c:v>GPT (2018)</c:v>
                </c:pt>
                <c:pt idx="2">
                  <c:v>BERT (2018)</c:v>
                </c:pt>
                <c:pt idx="3">
                  <c:v>GPT-2 (2019)</c:v>
                </c:pt>
                <c:pt idx="4">
                  <c:v>Megatron (2019)</c:v>
                </c:pt>
                <c:pt idx="5">
                  <c:v>Turing-NLG (2020)</c:v>
                </c:pt>
                <c:pt idx="6">
                  <c:v>GPT-3 (2020)</c:v>
                </c:pt>
                <c:pt idx="7">
                  <c:v>Human brain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65</c:v>
                </c:pt>
                <c:pt idx="1">
                  <c:v>100</c:v>
                </c:pt>
                <c:pt idx="2">
                  <c:v>300</c:v>
                </c:pt>
                <c:pt idx="3">
                  <c:v>1500</c:v>
                </c:pt>
                <c:pt idx="4">
                  <c:v>8000</c:v>
                </c:pt>
                <c:pt idx="5">
                  <c:v>17000</c:v>
                </c:pt>
                <c:pt idx="6">
                  <c:v>175000</c:v>
                </c:pt>
                <c:pt idx="7">
                  <c:v>1000000000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A7-4648-9F81-B1DEF1CF9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02543"/>
        <c:axId val="102577199"/>
      </c:barChart>
      <c:catAx>
        <c:axId val="101902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77199"/>
        <c:crosses val="autoZero"/>
        <c:auto val="1"/>
        <c:lblAlgn val="ctr"/>
        <c:lblOffset val="100"/>
        <c:noMultiLvlLbl val="0"/>
      </c:catAx>
      <c:valAx>
        <c:axId val="10257719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902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8AD6-9F1F-C64A-8412-A3F16145E644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C1C60-F9DA-AF46-B22C-674B9035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3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8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/bert-explained-state-of-the-art-language-model-for-nlp-f8b21a9b6270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0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8CDD-257B-B446-B25F-272C1A20A309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Bryan Pardo</a:t>
            </a:r>
          </a:p>
          <a:p>
            <a:r>
              <a:rPr lang="en-US" dirty="0"/>
              <a:t>Deep Learning</a:t>
            </a:r>
          </a:p>
          <a:p>
            <a:r>
              <a:rPr lang="en-US"/>
              <a:t>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5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CA8E-DDB1-364A-85F6-1CA300B8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255"/>
            <a:ext cx="10515600" cy="1325563"/>
          </a:xfrm>
        </p:spPr>
        <p:txBody>
          <a:bodyPr/>
          <a:lstStyle/>
          <a:p>
            <a:r>
              <a:rPr lang="en-US" dirty="0"/>
              <a:t>A concrete example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A74CFE86-2E8F-3E4F-8965-9A7F425CD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658"/>
          <a:stretch/>
        </p:blipFill>
        <p:spPr>
          <a:xfrm>
            <a:off x="1341505" y="1271033"/>
            <a:ext cx="10088495" cy="49519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36580-D57A-6248-8E71-1BAD9BE36752}"/>
              </a:ext>
            </a:extLst>
          </p:cNvPr>
          <p:cNvSpPr txBox="1"/>
          <p:nvPr/>
        </p:nvSpPr>
        <p:spPr>
          <a:xfrm>
            <a:off x="430598" y="6360180"/>
            <a:ext cx="8692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Thanks for the example, anonymous contributor on Stack Overflow!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datascience.stackexchange.com</a:t>
            </a:r>
            <a:r>
              <a:rPr lang="en-US" sz="1400" dirty="0"/>
              <a:t>/questions/51065/what-is-the-positional-encoding-in-the-transformer-model</a:t>
            </a:r>
          </a:p>
        </p:txBody>
      </p:sp>
    </p:spTree>
    <p:extLst>
      <p:ext uri="{BB962C8B-B14F-4D97-AF65-F5344CB8AC3E}">
        <p14:creationId xmlns:p14="http://schemas.microsoft.com/office/powerpoint/2010/main" val="417818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19A9-9FC6-EE4D-974E-5390313C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positional encodings visualized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16AB35D-0A29-0E43-B97D-7A13EC5793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0783"/>
            <a:ext cx="9849440" cy="338089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F66CF2-444F-894F-A14B-D7A4E4B80D75}"/>
              </a:ext>
            </a:extLst>
          </p:cNvPr>
          <p:cNvSpPr/>
          <p:nvPr/>
        </p:nvSpPr>
        <p:spPr>
          <a:xfrm>
            <a:off x="1015999" y="6488668"/>
            <a:ext cx="6688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nlp.seas.harvard.edu</a:t>
            </a:r>
            <a:r>
              <a:rPr lang="en-US" dirty="0"/>
              <a:t>/2018/04/03/</a:t>
            </a:r>
            <a:r>
              <a:rPr lang="en-US" dirty="0" err="1"/>
              <a:t>attention.html#decoder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6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C847C7-5379-2442-921D-6C379245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0"/>
            <a:ext cx="5457625" cy="649224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48863B-E762-374E-9561-8B19398E2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8" t="59729" r="54483" b="30099"/>
          <a:stretch/>
        </p:blipFill>
        <p:spPr>
          <a:xfrm>
            <a:off x="694266" y="2272453"/>
            <a:ext cx="4957043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4615-D42D-6746-8906-9B41E724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233"/>
            <a:ext cx="10515600" cy="1325563"/>
          </a:xfrm>
        </p:spPr>
        <p:txBody>
          <a:bodyPr/>
          <a:lstStyle/>
          <a:p>
            <a:r>
              <a:rPr lang="en-US" dirty="0"/>
              <a:t>Self Attention: Query – Key  – Value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5F962EA-8870-4946-9C81-052545E5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31" y="1116330"/>
            <a:ext cx="9032538" cy="533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B84D2-21C7-694D-A1B8-6776AAEE348A}"/>
              </a:ext>
            </a:extLst>
          </p:cNvPr>
          <p:cNvSpPr txBox="1"/>
          <p:nvPr/>
        </p:nvSpPr>
        <p:spPr>
          <a:xfrm>
            <a:off x="3429000" y="6446520"/>
            <a:ext cx="489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CDFC1-C51B-E247-B05C-A733A525F9F8}"/>
              </a:ext>
            </a:extLst>
          </p:cNvPr>
          <p:cNvSpPr txBox="1"/>
          <p:nvPr/>
        </p:nvSpPr>
        <p:spPr>
          <a:xfrm>
            <a:off x="8433811" y="1604010"/>
            <a:ext cx="25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weight matrices </a:t>
            </a:r>
          </a:p>
        </p:txBody>
      </p:sp>
    </p:spTree>
    <p:extLst>
      <p:ext uri="{BB962C8B-B14F-4D97-AF65-F5344CB8AC3E}">
        <p14:creationId xmlns:p14="http://schemas.microsoft.com/office/powerpoint/2010/main" val="347627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4615-D42D-6746-8906-9B41E724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6" y="61926"/>
            <a:ext cx="10515600" cy="1325563"/>
          </a:xfrm>
        </p:spPr>
        <p:txBody>
          <a:bodyPr/>
          <a:lstStyle/>
          <a:p>
            <a:r>
              <a:rPr lang="en-US" dirty="0"/>
              <a:t>Self Attention: Query – Key  – Value</a:t>
            </a:r>
          </a:p>
        </p:txBody>
      </p:sp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9B655C4F-9765-CB41-A9F7-024EBA5AE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844" y="1508107"/>
            <a:ext cx="5181600" cy="3852598"/>
          </a:xfrm>
        </p:spPr>
        <p:txBody>
          <a:bodyPr>
            <a:normAutofit/>
          </a:bodyPr>
          <a:lstStyle/>
          <a:p>
            <a:r>
              <a:rPr lang="en-US" dirty="0"/>
              <a:t>QUERY: Built from embedded input sequence</a:t>
            </a:r>
          </a:p>
          <a:p>
            <a:r>
              <a:rPr lang="en-US" dirty="0"/>
              <a:t>KEY: Same as query</a:t>
            </a:r>
          </a:p>
          <a:p>
            <a:r>
              <a:rPr lang="en-US" dirty="0"/>
              <a:t>VALUE: Same as query</a:t>
            </a:r>
          </a:p>
          <a:p>
            <a:r>
              <a:rPr lang="en-US" dirty="0"/>
              <a:t>ATTENTION:  “relatedness” between pairs of words</a:t>
            </a:r>
          </a:p>
          <a:p>
            <a:r>
              <a:rPr lang="en-US" dirty="0"/>
              <a:t>CONTEXT: The sequence of context values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C5551-A833-9341-8AE7-ECC301AF6419}"/>
              </a:ext>
            </a:extLst>
          </p:cNvPr>
          <p:cNvGrpSpPr/>
          <p:nvPr/>
        </p:nvGrpSpPr>
        <p:grpSpPr>
          <a:xfrm rot="5400000">
            <a:off x="1955592" y="4955054"/>
            <a:ext cx="510915" cy="683905"/>
            <a:chOff x="6903720" y="3444240"/>
            <a:chExt cx="1798320" cy="1101086"/>
          </a:xfrm>
          <a:solidFill>
            <a:srgbClr val="FFC0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53F0A-8A6F-AF40-9AC5-C9A551975D26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6B4B2F-4827-8146-9F11-58B95BA5C19B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C9A79-59B0-4E45-B91C-E54E9AB8E894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C06C6A-7F7E-0F40-A54C-DB00D9E97AD6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521F01-D4E7-094E-8A10-7A3AEFA18E4F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A5C3C2-ED58-DA47-915B-3BD40BC59308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E8A3CC-E22A-5E43-A6BF-2A424C1DA6D6}"/>
              </a:ext>
            </a:extLst>
          </p:cNvPr>
          <p:cNvSpPr txBox="1"/>
          <p:nvPr/>
        </p:nvSpPr>
        <p:spPr>
          <a:xfrm>
            <a:off x="798356" y="5633457"/>
            <a:ext cx="89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6DA4B-7AE0-1349-BDC7-D97D1ABBF9ED}"/>
              </a:ext>
            </a:extLst>
          </p:cNvPr>
          <p:cNvSpPr txBox="1"/>
          <p:nvPr/>
        </p:nvSpPr>
        <p:spPr>
          <a:xfrm>
            <a:off x="1981428" y="5633457"/>
            <a:ext cx="56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51D13B-86E9-CC4A-8509-E912B07BC1FC}"/>
              </a:ext>
            </a:extLst>
          </p:cNvPr>
          <p:cNvGrpSpPr/>
          <p:nvPr/>
        </p:nvGrpSpPr>
        <p:grpSpPr>
          <a:xfrm>
            <a:off x="3745157" y="3377387"/>
            <a:ext cx="958489" cy="901314"/>
            <a:chOff x="4785358" y="3468907"/>
            <a:chExt cx="1352384" cy="13135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BFBCFE-06EB-9F43-BA07-B81D57AC974F}"/>
                </a:ext>
              </a:extLst>
            </p:cNvPr>
            <p:cNvGrpSpPr/>
            <p:nvPr/>
          </p:nvGrpSpPr>
          <p:grpSpPr>
            <a:xfrm>
              <a:off x="4785359" y="3468907"/>
              <a:ext cx="1352383" cy="1313508"/>
              <a:chOff x="4785360" y="3468907"/>
              <a:chExt cx="1310640" cy="120156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13F287-1144-DD4F-93FC-5EEDEA56F5BD}"/>
                  </a:ext>
                </a:extLst>
              </p:cNvPr>
              <p:cNvSpPr/>
              <p:nvPr/>
            </p:nvSpPr>
            <p:spPr>
              <a:xfrm>
                <a:off x="4785360" y="3468907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7436EA-0820-6D44-ABA5-236FFFBC8BD5}"/>
                  </a:ext>
                </a:extLst>
              </p:cNvPr>
              <p:cNvSpPr/>
              <p:nvPr/>
            </p:nvSpPr>
            <p:spPr>
              <a:xfrm>
                <a:off x="4785360" y="3670260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EBD86-A213-244F-AFDB-2AC8FEB32E2C}"/>
                  </a:ext>
                </a:extLst>
              </p:cNvPr>
              <p:cNvSpPr/>
              <p:nvPr/>
            </p:nvSpPr>
            <p:spPr>
              <a:xfrm>
                <a:off x="4785360" y="3871004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5707A5-EDA7-9A4C-864C-39FCBB3338DB}"/>
                  </a:ext>
                </a:extLst>
              </p:cNvPr>
              <p:cNvSpPr/>
              <p:nvPr/>
            </p:nvSpPr>
            <p:spPr>
              <a:xfrm>
                <a:off x="4785360" y="4071748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20AA64-8386-8E48-9524-945C999B695C}"/>
                  </a:ext>
                </a:extLst>
              </p:cNvPr>
              <p:cNvSpPr/>
              <p:nvPr/>
            </p:nvSpPr>
            <p:spPr>
              <a:xfrm>
                <a:off x="4785360" y="4268979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2AC5FF-AA96-5245-B03C-0B7E8A83C0C6}"/>
                  </a:ext>
                </a:extLst>
              </p:cNvPr>
              <p:cNvSpPr/>
              <p:nvPr/>
            </p:nvSpPr>
            <p:spPr>
              <a:xfrm>
                <a:off x="4785360" y="4470444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95BD4E-42F9-A94D-AAFF-DC23D7B9342E}"/>
                </a:ext>
              </a:extLst>
            </p:cNvPr>
            <p:cNvGrpSpPr/>
            <p:nvPr/>
          </p:nvGrpSpPr>
          <p:grpSpPr>
            <a:xfrm rot="5400000">
              <a:off x="4806230" y="3450904"/>
              <a:ext cx="1310640" cy="1352383"/>
              <a:chOff x="4785360" y="3468907"/>
              <a:chExt cx="1310640" cy="120156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0BBC9F5-FCD1-794C-AB13-03FC96EA10D3}"/>
                  </a:ext>
                </a:extLst>
              </p:cNvPr>
              <p:cNvSpPr/>
              <p:nvPr/>
            </p:nvSpPr>
            <p:spPr>
              <a:xfrm>
                <a:off x="4785360" y="3468907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9C0F1BC-0C87-6E47-85FB-0CF34FF6A3BC}"/>
                  </a:ext>
                </a:extLst>
              </p:cNvPr>
              <p:cNvSpPr/>
              <p:nvPr/>
            </p:nvSpPr>
            <p:spPr>
              <a:xfrm>
                <a:off x="4785360" y="3670260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5E3C25-06CC-BA4A-9A43-E80DE7CF8B5F}"/>
                  </a:ext>
                </a:extLst>
              </p:cNvPr>
              <p:cNvSpPr/>
              <p:nvPr/>
            </p:nvSpPr>
            <p:spPr>
              <a:xfrm>
                <a:off x="4785360" y="3871004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7C704E2-1DC1-1E4A-92A4-F146C370B0A3}"/>
                  </a:ext>
                </a:extLst>
              </p:cNvPr>
              <p:cNvSpPr/>
              <p:nvPr/>
            </p:nvSpPr>
            <p:spPr>
              <a:xfrm>
                <a:off x="4785360" y="4071748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D986AC-3B10-4645-838E-A61E2CA6E542}"/>
                  </a:ext>
                </a:extLst>
              </p:cNvPr>
              <p:cNvSpPr/>
              <p:nvPr/>
            </p:nvSpPr>
            <p:spPr>
              <a:xfrm>
                <a:off x="4785360" y="4268979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A09EC88-AEB0-B641-AA98-52B83530F784}"/>
                  </a:ext>
                </a:extLst>
              </p:cNvPr>
              <p:cNvSpPr/>
              <p:nvPr/>
            </p:nvSpPr>
            <p:spPr>
              <a:xfrm>
                <a:off x="4785360" y="4470444"/>
                <a:ext cx="1310640" cy="200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6F46F6A-0A8B-904E-9984-4458DC2ADC87}"/>
              </a:ext>
            </a:extLst>
          </p:cNvPr>
          <p:cNvSpPr txBox="1"/>
          <p:nvPr/>
        </p:nvSpPr>
        <p:spPr>
          <a:xfrm>
            <a:off x="3595766" y="4259723"/>
            <a:ext cx="12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34B2821-45E1-0840-86BE-A87479A257A6}"/>
              </a:ext>
            </a:extLst>
          </p:cNvPr>
          <p:cNvSpPr/>
          <p:nvPr/>
        </p:nvSpPr>
        <p:spPr>
          <a:xfrm>
            <a:off x="670561" y="2994643"/>
            <a:ext cx="2155956" cy="1516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 matrix multiply</a:t>
            </a:r>
          </a:p>
          <a:p>
            <a:r>
              <a:rPr lang="en-US" dirty="0"/>
              <a:t>2. scale</a:t>
            </a:r>
          </a:p>
          <a:p>
            <a:r>
              <a:rPr lang="en-US" dirty="0"/>
              <a:t>3. </a:t>
            </a:r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700F55-9F46-874E-A525-F72ADF5FD787}"/>
              </a:ext>
            </a:extLst>
          </p:cNvPr>
          <p:cNvGrpSpPr/>
          <p:nvPr/>
        </p:nvGrpSpPr>
        <p:grpSpPr>
          <a:xfrm>
            <a:off x="954966" y="4817003"/>
            <a:ext cx="527706" cy="662142"/>
            <a:chOff x="4297680" y="3427097"/>
            <a:chExt cx="853440" cy="1118229"/>
          </a:xfrm>
          <a:solidFill>
            <a:srgbClr val="CAA5E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E7D88C-FA43-2546-B198-AB817B8BA027}"/>
                </a:ext>
              </a:extLst>
            </p:cNvPr>
            <p:cNvSpPr/>
            <p:nvPr/>
          </p:nvSpPr>
          <p:spPr>
            <a:xfrm>
              <a:off x="4297680" y="3427097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E57C0E-9CE6-6C46-BA0B-A8CE4F5B52D3}"/>
                </a:ext>
              </a:extLst>
            </p:cNvPr>
            <p:cNvSpPr/>
            <p:nvPr/>
          </p:nvSpPr>
          <p:spPr>
            <a:xfrm>
              <a:off x="4297680" y="3611880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88B80A-437F-9A45-85AE-46AB5C5E349A}"/>
                </a:ext>
              </a:extLst>
            </p:cNvPr>
            <p:cNvSpPr/>
            <p:nvPr/>
          </p:nvSpPr>
          <p:spPr>
            <a:xfrm>
              <a:off x="4297680" y="3794760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876DD7-8508-1B40-B691-FD5694AF5A45}"/>
                </a:ext>
              </a:extLst>
            </p:cNvPr>
            <p:cNvSpPr/>
            <p:nvPr/>
          </p:nvSpPr>
          <p:spPr>
            <a:xfrm>
              <a:off x="4297680" y="397954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8ECC91-3F51-EC4B-A188-F34AE368CF48}"/>
                </a:ext>
              </a:extLst>
            </p:cNvPr>
            <p:cNvSpPr/>
            <p:nvPr/>
          </p:nvSpPr>
          <p:spPr>
            <a:xfrm>
              <a:off x="4297680" y="416242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88CE7-7989-944A-BCDC-9DC665992D3A}"/>
                </a:ext>
              </a:extLst>
            </p:cNvPr>
            <p:cNvSpPr/>
            <p:nvPr/>
          </p:nvSpPr>
          <p:spPr>
            <a:xfrm>
              <a:off x="4297680" y="434530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5D4388CC-03EF-8447-A0E2-CD3FBF3ACE81}"/>
              </a:ext>
            </a:extLst>
          </p:cNvPr>
          <p:cNvSpPr/>
          <p:nvPr/>
        </p:nvSpPr>
        <p:spPr>
          <a:xfrm rot="10800000">
            <a:off x="1146090" y="4535395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04A87594-93A5-D546-81A9-78159FE2E271}"/>
              </a:ext>
            </a:extLst>
          </p:cNvPr>
          <p:cNvSpPr/>
          <p:nvPr/>
        </p:nvSpPr>
        <p:spPr>
          <a:xfrm rot="10800000">
            <a:off x="2106890" y="4530632"/>
            <a:ext cx="172727" cy="510917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BB646D1-DD0D-DC4C-A9CB-B3B90A05A8B7}"/>
              </a:ext>
            </a:extLst>
          </p:cNvPr>
          <p:cNvSpPr/>
          <p:nvPr/>
        </p:nvSpPr>
        <p:spPr>
          <a:xfrm>
            <a:off x="3901494" y="2756885"/>
            <a:ext cx="1647887" cy="333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multiply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1764E9C-7C5A-E24B-8AF4-74C4C46A1D52}"/>
              </a:ext>
            </a:extLst>
          </p:cNvPr>
          <p:cNvSpPr/>
          <p:nvPr/>
        </p:nvSpPr>
        <p:spPr>
          <a:xfrm rot="10800000">
            <a:off x="4136624" y="3112589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8F7DA5A5-ADC8-D54A-9153-E30195E2640C}"/>
              </a:ext>
            </a:extLst>
          </p:cNvPr>
          <p:cNvSpPr/>
          <p:nvPr/>
        </p:nvSpPr>
        <p:spPr>
          <a:xfrm rot="10800000">
            <a:off x="5189631" y="3112190"/>
            <a:ext cx="223766" cy="1273840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BD5EBF-FD1E-674F-A281-25B411B369BB}"/>
              </a:ext>
            </a:extLst>
          </p:cNvPr>
          <p:cNvGrpSpPr/>
          <p:nvPr/>
        </p:nvGrpSpPr>
        <p:grpSpPr>
          <a:xfrm>
            <a:off x="5063058" y="4407960"/>
            <a:ext cx="527706" cy="662142"/>
            <a:chOff x="6903720" y="3444240"/>
            <a:chExt cx="1798320" cy="11010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681EC54-3A7B-6F40-AA94-6FA527F905B9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B11654-342F-5B48-A6C0-53069C3E774E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25E31C9-2468-524E-851C-26A61F160EC9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CB752B-849C-A74A-B83B-5CE280148E4C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3A70B5-D869-5641-A7FD-65ACAE87370B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60EACA-A25F-5B49-8A5D-2757D31C637F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7A4F50A-B1AD-1A4B-8B2A-05DFD196A826}"/>
              </a:ext>
            </a:extLst>
          </p:cNvPr>
          <p:cNvSpPr txBox="1"/>
          <p:nvPr/>
        </p:nvSpPr>
        <p:spPr>
          <a:xfrm>
            <a:off x="4917587" y="5070102"/>
            <a:ext cx="81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58F1CB8E-7FD3-4F42-8254-204D225F5B7F}"/>
              </a:ext>
            </a:extLst>
          </p:cNvPr>
          <p:cNvSpPr/>
          <p:nvPr/>
        </p:nvSpPr>
        <p:spPr>
          <a:xfrm rot="16200000">
            <a:off x="3046022" y="3481148"/>
            <a:ext cx="150039" cy="603704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CBB85E4-97F7-5640-B648-3C4F1B715422}"/>
              </a:ext>
            </a:extLst>
          </p:cNvPr>
          <p:cNvSpPr/>
          <p:nvPr/>
        </p:nvSpPr>
        <p:spPr>
          <a:xfrm rot="10800000">
            <a:off x="4582832" y="2498731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BF6444-939A-0249-90F9-B365E968A15B}"/>
              </a:ext>
            </a:extLst>
          </p:cNvPr>
          <p:cNvGrpSpPr/>
          <p:nvPr/>
        </p:nvGrpSpPr>
        <p:grpSpPr>
          <a:xfrm>
            <a:off x="4389881" y="1825625"/>
            <a:ext cx="527706" cy="662142"/>
            <a:chOff x="6903720" y="3444240"/>
            <a:chExt cx="1798320" cy="1101086"/>
          </a:xfrm>
          <a:solidFill>
            <a:schemeClr val="accent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337B1B-893F-BB44-B57C-5E895E2B1AB5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C0D6FF0-9E82-DC45-99EC-3B0128B6C02A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039508B-D1D9-5342-B138-14AFEBED25AC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C3A08B-8151-1343-B95E-6156FB9D0E85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7374A9-4B2B-F540-86BF-8B5FDB8B81AD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62CDFB-5273-6241-B05A-27EF6A63F2AD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7505464-D521-2D4B-ACC7-4B924BB05CF8}"/>
              </a:ext>
            </a:extLst>
          </p:cNvPr>
          <p:cNvSpPr txBox="1"/>
          <p:nvPr/>
        </p:nvSpPr>
        <p:spPr>
          <a:xfrm>
            <a:off x="4136623" y="1511281"/>
            <a:ext cx="12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A08AFEB-8E29-FD4C-9A2E-11EB77691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13" y="5484708"/>
            <a:ext cx="6499806" cy="12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4615-D42D-6746-8906-9B41E724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56" y="-38474"/>
            <a:ext cx="10515600" cy="1325563"/>
          </a:xfrm>
        </p:spPr>
        <p:txBody>
          <a:bodyPr/>
          <a:lstStyle/>
          <a:p>
            <a:r>
              <a:rPr lang="en-US" dirty="0"/>
              <a:t>Multi-head Self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70">
                <a:extLst>
                  <a:ext uri="{FF2B5EF4-FFF2-40B4-BE49-F238E27FC236}">
                    <a16:creationId xmlns:a16="http://schemas.microsoft.com/office/drawing/2014/main" id="{9B655C4F-9765-CB41-A9F7-024EBA5AE7D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0419" y="1741893"/>
                <a:ext cx="5579533" cy="36274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attention head will have unique learned weight matrices for the query (Q), key (K), and value (V), where </a:t>
                </a:r>
                <a:r>
                  <a:rPr lang="en-US" sz="2400" i="1" dirty="0" err="1"/>
                  <a:t>i</a:t>
                </a:r>
                <a:r>
                  <a:rPr lang="en-US" sz="2400" i="1" dirty="0"/>
                  <a:t> </a:t>
                </a:r>
                <a:r>
                  <a:rPr lang="en-US" sz="2400" dirty="0"/>
                  <a:t>is the index of each attention head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sz="2400" dirty="0"/>
                  <a:t>There’s also output weight to learn for the multi-head layer</a:t>
                </a:r>
              </a:p>
            </p:txBody>
          </p:sp>
        </mc:Choice>
        <mc:Fallback xmlns="">
          <p:sp>
            <p:nvSpPr>
              <p:cNvPr id="71" name="Content Placeholder 70">
                <a:extLst>
                  <a:ext uri="{FF2B5EF4-FFF2-40B4-BE49-F238E27FC236}">
                    <a16:creationId xmlns:a16="http://schemas.microsoft.com/office/drawing/2014/main" id="{9B655C4F-9765-CB41-A9F7-024EBA5AE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0419" y="1741893"/>
                <a:ext cx="5579533" cy="3627438"/>
              </a:xfrm>
              <a:blipFill>
                <a:blip r:embed="rId2"/>
                <a:stretch>
                  <a:fillRect l="-1361" t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C5551-A833-9341-8AE7-ECC301AF6419}"/>
              </a:ext>
            </a:extLst>
          </p:cNvPr>
          <p:cNvGrpSpPr/>
          <p:nvPr/>
        </p:nvGrpSpPr>
        <p:grpSpPr>
          <a:xfrm rot="5400000">
            <a:off x="1955592" y="4853456"/>
            <a:ext cx="510915" cy="683905"/>
            <a:chOff x="6903720" y="3444240"/>
            <a:chExt cx="1798320" cy="1101086"/>
          </a:xfrm>
          <a:solidFill>
            <a:srgbClr val="FFC0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53F0A-8A6F-AF40-9AC5-C9A551975D26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6B4B2F-4827-8146-9F11-58B95BA5C19B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C9A79-59B0-4E45-B91C-E54E9AB8E894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C06C6A-7F7E-0F40-A54C-DB00D9E97AD6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521F01-D4E7-094E-8A10-7A3AEFA18E4F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A5C3C2-ED58-DA47-915B-3BD40BC59308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E8A3CC-E22A-5E43-A6BF-2A424C1DA6D6}"/>
              </a:ext>
            </a:extLst>
          </p:cNvPr>
          <p:cNvSpPr txBox="1"/>
          <p:nvPr/>
        </p:nvSpPr>
        <p:spPr>
          <a:xfrm>
            <a:off x="798356" y="5531859"/>
            <a:ext cx="89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6DA4B-7AE0-1349-BDC7-D97D1ABBF9ED}"/>
              </a:ext>
            </a:extLst>
          </p:cNvPr>
          <p:cNvSpPr txBox="1"/>
          <p:nvPr/>
        </p:nvSpPr>
        <p:spPr>
          <a:xfrm>
            <a:off x="1981428" y="5531859"/>
            <a:ext cx="56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F46F6A-0A8B-904E-9984-4458DC2ADC87}"/>
              </a:ext>
            </a:extLst>
          </p:cNvPr>
          <p:cNvSpPr txBox="1"/>
          <p:nvPr/>
        </p:nvSpPr>
        <p:spPr>
          <a:xfrm>
            <a:off x="3322548" y="4506203"/>
            <a:ext cx="12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34B2821-45E1-0840-86BE-A87479A257A6}"/>
              </a:ext>
            </a:extLst>
          </p:cNvPr>
          <p:cNvSpPr/>
          <p:nvPr/>
        </p:nvSpPr>
        <p:spPr>
          <a:xfrm>
            <a:off x="670561" y="2893045"/>
            <a:ext cx="2155956" cy="1516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 matrix multiply</a:t>
            </a:r>
          </a:p>
          <a:p>
            <a:r>
              <a:rPr lang="en-US" dirty="0"/>
              <a:t>2. scale</a:t>
            </a:r>
          </a:p>
          <a:p>
            <a:r>
              <a:rPr lang="en-US" dirty="0"/>
              <a:t>3. </a:t>
            </a:r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700F55-9F46-874E-A525-F72ADF5FD787}"/>
              </a:ext>
            </a:extLst>
          </p:cNvPr>
          <p:cNvGrpSpPr/>
          <p:nvPr/>
        </p:nvGrpSpPr>
        <p:grpSpPr>
          <a:xfrm>
            <a:off x="954966" y="4715405"/>
            <a:ext cx="527706" cy="662142"/>
            <a:chOff x="4297680" y="3427097"/>
            <a:chExt cx="853440" cy="1118229"/>
          </a:xfrm>
          <a:solidFill>
            <a:srgbClr val="CAA5EC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E7D88C-FA43-2546-B198-AB817B8BA027}"/>
                </a:ext>
              </a:extLst>
            </p:cNvPr>
            <p:cNvSpPr/>
            <p:nvPr/>
          </p:nvSpPr>
          <p:spPr>
            <a:xfrm>
              <a:off x="4297680" y="3427097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E57C0E-9CE6-6C46-BA0B-A8CE4F5B52D3}"/>
                </a:ext>
              </a:extLst>
            </p:cNvPr>
            <p:cNvSpPr/>
            <p:nvPr/>
          </p:nvSpPr>
          <p:spPr>
            <a:xfrm>
              <a:off x="4297680" y="3611880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88B80A-437F-9A45-85AE-46AB5C5E349A}"/>
                </a:ext>
              </a:extLst>
            </p:cNvPr>
            <p:cNvSpPr/>
            <p:nvPr/>
          </p:nvSpPr>
          <p:spPr>
            <a:xfrm>
              <a:off x="4297680" y="3794760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876DD7-8508-1B40-B691-FD5694AF5A45}"/>
                </a:ext>
              </a:extLst>
            </p:cNvPr>
            <p:cNvSpPr/>
            <p:nvPr/>
          </p:nvSpPr>
          <p:spPr>
            <a:xfrm>
              <a:off x="4297680" y="397954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8ECC91-3F51-EC4B-A188-F34AE368CF48}"/>
                </a:ext>
              </a:extLst>
            </p:cNvPr>
            <p:cNvSpPr/>
            <p:nvPr/>
          </p:nvSpPr>
          <p:spPr>
            <a:xfrm>
              <a:off x="4297680" y="416242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88CE7-7989-944A-BCDC-9DC665992D3A}"/>
                </a:ext>
              </a:extLst>
            </p:cNvPr>
            <p:cNvSpPr/>
            <p:nvPr/>
          </p:nvSpPr>
          <p:spPr>
            <a:xfrm>
              <a:off x="4297680" y="4345303"/>
              <a:ext cx="853440" cy="20002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5D4388CC-03EF-8447-A0E2-CD3FBF3ACE81}"/>
              </a:ext>
            </a:extLst>
          </p:cNvPr>
          <p:cNvSpPr/>
          <p:nvPr/>
        </p:nvSpPr>
        <p:spPr>
          <a:xfrm rot="10800000">
            <a:off x="1146090" y="4433797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04A87594-93A5-D546-81A9-78159FE2E271}"/>
              </a:ext>
            </a:extLst>
          </p:cNvPr>
          <p:cNvSpPr/>
          <p:nvPr/>
        </p:nvSpPr>
        <p:spPr>
          <a:xfrm rot="10800000">
            <a:off x="2106890" y="4429034"/>
            <a:ext cx="172727" cy="510917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BB646D1-DD0D-DC4C-A9CB-B3B90A05A8B7}"/>
              </a:ext>
            </a:extLst>
          </p:cNvPr>
          <p:cNvSpPr/>
          <p:nvPr/>
        </p:nvSpPr>
        <p:spPr>
          <a:xfrm>
            <a:off x="3901494" y="2655287"/>
            <a:ext cx="1647887" cy="333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multiply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1764E9C-7C5A-E24B-8AF4-74C4C46A1D52}"/>
              </a:ext>
            </a:extLst>
          </p:cNvPr>
          <p:cNvSpPr/>
          <p:nvPr/>
        </p:nvSpPr>
        <p:spPr>
          <a:xfrm rot="10800000">
            <a:off x="4136624" y="3010991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8F7DA5A5-ADC8-D54A-9153-E30195E2640C}"/>
              </a:ext>
            </a:extLst>
          </p:cNvPr>
          <p:cNvSpPr/>
          <p:nvPr/>
        </p:nvSpPr>
        <p:spPr>
          <a:xfrm rot="10800000">
            <a:off x="5189631" y="3010592"/>
            <a:ext cx="223766" cy="1273840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BD5EBF-FD1E-674F-A281-25B411B369BB}"/>
              </a:ext>
            </a:extLst>
          </p:cNvPr>
          <p:cNvGrpSpPr/>
          <p:nvPr/>
        </p:nvGrpSpPr>
        <p:grpSpPr>
          <a:xfrm>
            <a:off x="5063058" y="4306362"/>
            <a:ext cx="527706" cy="662142"/>
            <a:chOff x="6903720" y="3444240"/>
            <a:chExt cx="1798320" cy="11010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681EC54-3A7B-6F40-AA94-6FA527F905B9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B11654-342F-5B48-A6C0-53069C3E774E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25E31C9-2468-524E-851C-26A61F160EC9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CB752B-849C-A74A-B83B-5CE280148E4C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3A70B5-D869-5641-A7FD-65ACAE87370B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60EACA-A25F-5B49-8A5D-2757D31C637F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7A4F50A-B1AD-1A4B-8B2A-05DFD196A826}"/>
              </a:ext>
            </a:extLst>
          </p:cNvPr>
          <p:cNvSpPr txBox="1"/>
          <p:nvPr/>
        </p:nvSpPr>
        <p:spPr>
          <a:xfrm>
            <a:off x="4917587" y="4968504"/>
            <a:ext cx="81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58F1CB8E-7FD3-4F42-8254-204D225F5B7F}"/>
              </a:ext>
            </a:extLst>
          </p:cNvPr>
          <p:cNvSpPr/>
          <p:nvPr/>
        </p:nvSpPr>
        <p:spPr>
          <a:xfrm rot="16200000">
            <a:off x="3046022" y="3379550"/>
            <a:ext cx="150039" cy="603704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CBB85E4-97F7-5640-B648-3C4F1B715422}"/>
              </a:ext>
            </a:extLst>
          </p:cNvPr>
          <p:cNvSpPr/>
          <p:nvPr/>
        </p:nvSpPr>
        <p:spPr>
          <a:xfrm rot="10800000">
            <a:off x="4582832" y="2397133"/>
            <a:ext cx="159559" cy="257072"/>
          </a:xfrm>
          <a:prstGeom prst="downArrow">
            <a:avLst>
              <a:gd name="adj1" fmla="val 22484"/>
              <a:gd name="adj2" fmla="val 51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BF6444-939A-0249-90F9-B365E968A15B}"/>
              </a:ext>
            </a:extLst>
          </p:cNvPr>
          <p:cNvGrpSpPr/>
          <p:nvPr/>
        </p:nvGrpSpPr>
        <p:grpSpPr>
          <a:xfrm>
            <a:off x="4389881" y="1724027"/>
            <a:ext cx="527706" cy="662142"/>
            <a:chOff x="6903720" y="3444240"/>
            <a:chExt cx="1798320" cy="1101086"/>
          </a:xfrm>
          <a:solidFill>
            <a:schemeClr val="accent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337B1B-893F-BB44-B57C-5E895E2B1AB5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C0D6FF0-9E82-DC45-99EC-3B0128B6C02A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039508B-D1D9-5342-B138-14AFEBED25AC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C3A08B-8151-1343-B95E-6156FB9D0E85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C7374A9-4B2B-F540-86BF-8B5FDB8B81AD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62CDFB-5273-6241-B05A-27EF6A63F2AD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7505464-D521-2D4B-ACC7-4B924BB05CF8}"/>
              </a:ext>
            </a:extLst>
          </p:cNvPr>
          <p:cNvSpPr txBox="1"/>
          <p:nvPr/>
        </p:nvSpPr>
        <p:spPr>
          <a:xfrm>
            <a:off x="4165798" y="1049477"/>
            <a:ext cx="126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BE1AC3D-2CFD-4B48-BCD5-212C59FEEC93}"/>
              </a:ext>
            </a:extLst>
          </p:cNvPr>
          <p:cNvSpPr/>
          <p:nvPr/>
        </p:nvSpPr>
        <p:spPr>
          <a:xfrm>
            <a:off x="807530" y="2701787"/>
            <a:ext cx="2155956" cy="1516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 matrix multiply</a:t>
            </a:r>
          </a:p>
          <a:p>
            <a:r>
              <a:rPr lang="en-US" dirty="0"/>
              <a:t>2. scale</a:t>
            </a:r>
          </a:p>
          <a:p>
            <a:r>
              <a:rPr lang="en-US" dirty="0"/>
              <a:t>3.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11F7203-6D2B-EA43-BE64-A4EB14A37140}"/>
              </a:ext>
            </a:extLst>
          </p:cNvPr>
          <p:cNvSpPr/>
          <p:nvPr/>
        </p:nvSpPr>
        <p:spPr>
          <a:xfrm>
            <a:off x="968195" y="2509753"/>
            <a:ext cx="2155956" cy="1516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1. matrix multiply</a:t>
            </a:r>
          </a:p>
          <a:p>
            <a:r>
              <a:rPr lang="en-US" dirty="0"/>
              <a:t>2. scale</a:t>
            </a:r>
          </a:p>
          <a:p>
            <a:r>
              <a:rPr lang="en-US" dirty="0"/>
              <a:t>3. </a:t>
            </a:r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C305B96-B345-694B-89B3-13D6E3B819AE}"/>
              </a:ext>
            </a:extLst>
          </p:cNvPr>
          <p:cNvGrpSpPr/>
          <p:nvPr/>
        </p:nvGrpSpPr>
        <p:grpSpPr>
          <a:xfrm>
            <a:off x="4532087" y="1623481"/>
            <a:ext cx="527706" cy="662142"/>
            <a:chOff x="6903720" y="3444240"/>
            <a:chExt cx="1798320" cy="1101086"/>
          </a:xfrm>
          <a:solidFill>
            <a:schemeClr val="accent1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2BB7D5-0898-FD42-B3FD-BB38DB7A95AA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909C51-48D9-4B4F-883E-9F3BC5A3E14A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02B8489-EA6A-A94D-A47D-686C4357A43C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8F540-21ED-CC41-95AA-49EA308230F2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1027AC0-A1BB-0D4E-A054-B07016722CD8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908E871-6AD3-324D-A58F-5A23A47354B3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654438-11E6-BF4A-BF08-102D62B011C7}"/>
              </a:ext>
            </a:extLst>
          </p:cNvPr>
          <p:cNvGrpSpPr/>
          <p:nvPr/>
        </p:nvGrpSpPr>
        <p:grpSpPr>
          <a:xfrm>
            <a:off x="4706486" y="1542007"/>
            <a:ext cx="527706" cy="662142"/>
            <a:chOff x="6903720" y="3444240"/>
            <a:chExt cx="1798320" cy="1101086"/>
          </a:xfrm>
          <a:solidFill>
            <a:schemeClr val="accent1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4ED2B0-8434-3B47-A285-412B9A10B4FC}"/>
                </a:ext>
              </a:extLst>
            </p:cNvPr>
            <p:cNvSpPr/>
            <p:nvPr/>
          </p:nvSpPr>
          <p:spPr>
            <a:xfrm>
              <a:off x="6903720" y="3444240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276AB7C-7A1A-DF4A-A308-CE7724776E6B}"/>
                </a:ext>
              </a:extLst>
            </p:cNvPr>
            <p:cNvSpPr/>
            <p:nvPr/>
          </p:nvSpPr>
          <p:spPr>
            <a:xfrm>
              <a:off x="6903720" y="362902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BF6EC9-AF3F-9048-8027-D19FBE2A9CB1}"/>
                </a:ext>
              </a:extLst>
            </p:cNvPr>
            <p:cNvSpPr/>
            <p:nvPr/>
          </p:nvSpPr>
          <p:spPr>
            <a:xfrm>
              <a:off x="6903720" y="3811903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F36FA0-7612-7D40-85F9-BB4520D0B237}"/>
                </a:ext>
              </a:extLst>
            </p:cNvPr>
            <p:cNvSpPr/>
            <p:nvPr/>
          </p:nvSpPr>
          <p:spPr>
            <a:xfrm>
              <a:off x="6903720" y="399668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2D3B5BE-83FB-9843-A3C3-36EC2BEB04B9}"/>
                </a:ext>
              </a:extLst>
            </p:cNvPr>
            <p:cNvSpPr/>
            <p:nvPr/>
          </p:nvSpPr>
          <p:spPr>
            <a:xfrm>
              <a:off x="6903720" y="417956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FE6771-E70C-6142-8C56-9A22D42020D4}"/>
                </a:ext>
              </a:extLst>
            </p:cNvPr>
            <p:cNvSpPr/>
            <p:nvPr/>
          </p:nvSpPr>
          <p:spPr>
            <a:xfrm>
              <a:off x="6903720" y="4362446"/>
              <a:ext cx="1798320" cy="182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7C3BC-FE00-E947-AC2A-0ADDFD415A03}"/>
              </a:ext>
            </a:extLst>
          </p:cNvPr>
          <p:cNvGrpSpPr/>
          <p:nvPr/>
        </p:nvGrpSpPr>
        <p:grpSpPr>
          <a:xfrm>
            <a:off x="3440499" y="3292428"/>
            <a:ext cx="1270788" cy="1198791"/>
            <a:chOff x="3429149" y="5073379"/>
            <a:chExt cx="1270788" cy="11987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351D13B-86E9-CC4A-8509-E912B07BC1FC}"/>
                </a:ext>
              </a:extLst>
            </p:cNvPr>
            <p:cNvGrpSpPr/>
            <p:nvPr/>
          </p:nvGrpSpPr>
          <p:grpSpPr>
            <a:xfrm>
              <a:off x="3429149" y="5370856"/>
              <a:ext cx="958489" cy="901314"/>
              <a:chOff x="4785358" y="3468907"/>
              <a:chExt cx="1352384" cy="131350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9BFBCFE-06EB-9F43-BA07-B81D57AC974F}"/>
                  </a:ext>
                </a:extLst>
              </p:cNvPr>
              <p:cNvGrpSpPr/>
              <p:nvPr/>
            </p:nvGrpSpPr>
            <p:grpSpPr>
              <a:xfrm>
                <a:off x="4785359" y="3468907"/>
                <a:ext cx="1352383" cy="1313508"/>
                <a:chOff x="4785360" y="3468907"/>
                <a:chExt cx="1310640" cy="120156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13F287-1144-DD4F-93FC-5EEDEA56F5BD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37436EA-0820-6D44-ABA5-236FFFBC8BD5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47EBD86-A213-244F-AFDB-2AC8FEB32E2C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E5707A5-EDA7-9A4C-864C-39FCBB3338DB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220AA64-8386-8E48-9524-945C999B695C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E2AC5FF-AA96-5245-B03C-0B7E8A83C0C6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95BD4E-42F9-A94D-AAFF-DC23D7B9342E}"/>
                  </a:ext>
                </a:extLst>
              </p:cNvPr>
              <p:cNvGrpSpPr/>
              <p:nvPr/>
            </p:nvGrpSpPr>
            <p:grpSpPr>
              <a:xfrm rot="5400000">
                <a:off x="4806230" y="3450904"/>
                <a:ext cx="1310640" cy="1352383"/>
                <a:chOff x="4785360" y="3468907"/>
                <a:chExt cx="1310640" cy="120156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0BBC9F5-FCD1-794C-AB13-03FC96EA10D3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C0F1BC-0C87-6E47-85FB-0CF34FF6A3BC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55E3C25-06CC-BA4A-9A43-E80DE7CF8B5F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7C704E2-1DC1-1E4A-92A4-F146C370B0A3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6D986AC-3B10-4645-838E-A61E2CA6E542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A09EC88-AEB0-B641-AA98-52B83530F784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18E5689-A6A2-A649-B2CE-1E99A5150926}"/>
                </a:ext>
              </a:extLst>
            </p:cNvPr>
            <p:cNvSpPr/>
            <p:nvPr/>
          </p:nvSpPr>
          <p:spPr>
            <a:xfrm>
              <a:off x="3595549" y="5388821"/>
              <a:ext cx="918562" cy="74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EF2D312-1C9D-5B49-BD1A-E11B23A78CB6}"/>
                </a:ext>
              </a:extLst>
            </p:cNvPr>
            <p:cNvGrpSpPr/>
            <p:nvPr/>
          </p:nvGrpSpPr>
          <p:grpSpPr>
            <a:xfrm>
              <a:off x="3584501" y="5223665"/>
              <a:ext cx="958489" cy="901314"/>
              <a:chOff x="4785358" y="3468907"/>
              <a:chExt cx="1352384" cy="131350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DAEB27C-5898-8F42-A065-F5973650755D}"/>
                  </a:ext>
                </a:extLst>
              </p:cNvPr>
              <p:cNvGrpSpPr/>
              <p:nvPr/>
            </p:nvGrpSpPr>
            <p:grpSpPr>
              <a:xfrm>
                <a:off x="4785359" y="3468907"/>
                <a:ext cx="1352383" cy="1313508"/>
                <a:chOff x="4785360" y="3468907"/>
                <a:chExt cx="1310640" cy="120156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6EF932F-ACA5-6B4A-9719-4149FE947A52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9C642CF-05A6-454F-8568-B93132EB310C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A6AFD43-C718-A94E-9C59-480200D9E8B0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1E724C2-AEF1-4C4A-AB56-059414A2078B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D1796EB-EFC0-5A46-8957-AC41D24B484C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601CF46F-610B-F145-AE1F-1901DAF8B588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581EA41B-6C25-6841-A45F-AA2E8D3AFCBC}"/>
                  </a:ext>
                </a:extLst>
              </p:cNvPr>
              <p:cNvGrpSpPr/>
              <p:nvPr/>
            </p:nvGrpSpPr>
            <p:grpSpPr>
              <a:xfrm rot="5400000">
                <a:off x="4806230" y="3450904"/>
                <a:ext cx="1310640" cy="1352383"/>
                <a:chOff x="4785360" y="3468907"/>
                <a:chExt cx="1310640" cy="1201560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008888FA-738C-DD40-894F-2A9E5271D355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83BF3E3-4CAD-9746-9BAA-B1AF984CF15F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913BEA4-A2C7-DF4C-8C11-C7ABD1AF6E0D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649F9EBB-DCB5-F04C-A537-8E16D0803171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221368D-8871-8C45-8233-6A035866534A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160C28B-17D7-AE46-ACA7-1F32657A503F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0010814-1BD8-3E45-BE86-F272AD27878B}"/>
                </a:ext>
              </a:extLst>
            </p:cNvPr>
            <p:cNvSpPr/>
            <p:nvPr/>
          </p:nvSpPr>
          <p:spPr>
            <a:xfrm>
              <a:off x="3744049" y="5367541"/>
              <a:ext cx="786672" cy="635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9290787-E638-6345-96A5-F8F830542970}"/>
                </a:ext>
              </a:extLst>
            </p:cNvPr>
            <p:cNvGrpSpPr/>
            <p:nvPr/>
          </p:nvGrpSpPr>
          <p:grpSpPr>
            <a:xfrm>
              <a:off x="3741448" y="5073379"/>
              <a:ext cx="958489" cy="901314"/>
              <a:chOff x="4785358" y="3468907"/>
              <a:chExt cx="1352384" cy="1313509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1DFFEDC-FD40-0942-8686-826B7ABFDAEA}"/>
                  </a:ext>
                </a:extLst>
              </p:cNvPr>
              <p:cNvGrpSpPr/>
              <p:nvPr/>
            </p:nvGrpSpPr>
            <p:grpSpPr>
              <a:xfrm>
                <a:off x="4785359" y="3468907"/>
                <a:ext cx="1352383" cy="1313508"/>
                <a:chOff x="4785360" y="3468907"/>
                <a:chExt cx="1310640" cy="120156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97F047C-EE30-8B4B-868E-20C010E77905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F10BBE6-AC4C-8C40-B2CD-87137A23FA64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26BE35B-7EB9-7E4B-871E-77C23D2D961A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BC10129-DAE5-D84D-AB6C-45FD8E9EC8D6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5C38B68-C37D-B446-AEEC-6B67099D05A0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796083E-864C-F64F-AD73-18ADB776F3A0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7F36015-8F04-6941-A953-8AF498E5E13E}"/>
                  </a:ext>
                </a:extLst>
              </p:cNvPr>
              <p:cNvGrpSpPr/>
              <p:nvPr/>
            </p:nvGrpSpPr>
            <p:grpSpPr>
              <a:xfrm rot="5400000">
                <a:off x="4806230" y="3450904"/>
                <a:ext cx="1310640" cy="1352383"/>
                <a:chOff x="4785360" y="3468907"/>
                <a:chExt cx="1310640" cy="1201560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CF9E5D2-05C0-3944-9E28-D8164FFACBA7}"/>
                    </a:ext>
                  </a:extLst>
                </p:cNvPr>
                <p:cNvSpPr/>
                <p:nvPr/>
              </p:nvSpPr>
              <p:spPr>
                <a:xfrm>
                  <a:off x="4785360" y="3468907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FB5867F-AD70-254C-AD04-2D86639AA7D6}"/>
                    </a:ext>
                  </a:extLst>
                </p:cNvPr>
                <p:cNvSpPr/>
                <p:nvPr/>
              </p:nvSpPr>
              <p:spPr>
                <a:xfrm>
                  <a:off x="4785360" y="3670260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275AE5A-BEBF-9D42-861B-3437B693C669}"/>
                    </a:ext>
                  </a:extLst>
                </p:cNvPr>
                <p:cNvSpPr/>
                <p:nvPr/>
              </p:nvSpPr>
              <p:spPr>
                <a:xfrm>
                  <a:off x="4785360" y="387100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D89A59C9-7D15-E240-B47D-2365AA3419C4}"/>
                    </a:ext>
                  </a:extLst>
                </p:cNvPr>
                <p:cNvSpPr/>
                <p:nvPr/>
              </p:nvSpPr>
              <p:spPr>
                <a:xfrm>
                  <a:off x="4785360" y="4071748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0444630-C43A-AE44-BE92-7B9D5F094EA0}"/>
                    </a:ext>
                  </a:extLst>
                </p:cNvPr>
                <p:cNvSpPr/>
                <p:nvPr/>
              </p:nvSpPr>
              <p:spPr>
                <a:xfrm>
                  <a:off x="4785360" y="4268979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CBA140B-4E96-C74C-A097-F188CB206B7B}"/>
                    </a:ext>
                  </a:extLst>
                </p:cNvPr>
                <p:cNvSpPr/>
                <p:nvPr/>
              </p:nvSpPr>
              <p:spPr>
                <a:xfrm>
                  <a:off x="4785360" y="4470444"/>
                  <a:ext cx="1310640" cy="20002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18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D20BEA-0EF9-0A49-8325-AFC6EFB7C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0" r="18958" b="51415"/>
          <a:stretch/>
        </p:blipFill>
        <p:spPr>
          <a:xfrm>
            <a:off x="4398988" y="5422310"/>
            <a:ext cx="7070978" cy="13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067A-FA80-5F48-AE78-FA108DB2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0"/>
            <a:ext cx="10515600" cy="1325563"/>
          </a:xfrm>
        </p:spPr>
        <p:txBody>
          <a:bodyPr/>
          <a:lstStyle/>
          <a:p>
            <a:r>
              <a:rPr lang="en-US" dirty="0"/>
              <a:t>Here’s the figure from the paper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CFE35-860E-D540-BBAC-36EBD93C81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733" y="1325563"/>
            <a:ext cx="9947066" cy="5244570"/>
          </a:xfrm>
        </p:spPr>
      </p:pic>
    </p:spTree>
    <p:extLst>
      <p:ext uri="{BB962C8B-B14F-4D97-AF65-F5344CB8AC3E}">
        <p14:creationId xmlns:p14="http://schemas.microsoft.com/office/powerpoint/2010/main" val="860619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A778-7CE7-174E-806B-AE39F73D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6" y="0"/>
            <a:ext cx="10515600" cy="1325563"/>
          </a:xfrm>
        </p:spPr>
        <p:txBody>
          <a:bodyPr/>
          <a:lstStyle/>
          <a:p>
            <a:r>
              <a:rPr lang="en-US" dirty="0"/>
              <a:t>Self-attention: one head, all words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D767C8AE-1A34-4648-841F-22CD124DF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3266" y="1613430"/>
            <a:ext cx="10841799" cy="4955227"/>
          </a:xfrm>
        </p:spPr>
      </p:pic>
    </p:spTree>
    <p:extLst>
      <p:ext uri="{BB962C8B-B14F-4D97-AF65-F5344CB8AC3E}">
        <p14:creationId xmlns:p14="http://schemas.microsoft.com/office/powerpoint/2010/main" val="170380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8B56-D3F1-DA45-B86E-4F57DF2D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6" y="16933"/>
            <a:ext cx="10515600" cy="1325563"/>
          </a:xfrm>
        </p:spPr>
        <p:txBody>
          <a:bodyPr/>
          <a:lstStyle/>
          <a:p>
            <a:r>
              <a:rPr lang="en-US" dirty="0"/>
              <a:t>Self attention: Multiple heads, one word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A84547E-4E61-294F-8461-2612DECD3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032226"/>
            <a:ext cx="9795933" cy="5825774"/>
          </a:xfrm>
        </p:spPr>
      </p:pic>
    </p:spTree>
    <p:extLst>
      <p:ext uri="{BB962C8B-B14F-4D97-AF65-F5344CB8AC3E}">
        <p14:creationId xmlns:p14="http://schemas.microsoft.com/office/powerpoint/2010/main" val="19618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C847C7-5379-2442-921D-6C379245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1D574EB-FA92-9B47-97C6-91BAE2F56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3080" r="54657" b="47934"/>
          <a:stretch/>
        </p:blipFill>
        <p:spPr>
          <a:xfrm>
            <a:off x="2235200" y="2624667"/>
            <a:ext cx="1896534" cy="948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107FD-4A22-B34E-B0A1-C98A48155708}"/>
              </a:ext>
            </a:extLst>
          </p:cNvPr>
          <p:cNvSpPr txBox="1"/>
          <p:nvPr/>
        </p:nvSpPr>
        <p:spPr>
          <a:xfrm>
            <a:off x="1086980" y="4701227"/>
            <a:ext cx="4512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Two linear layers, with a </a:t>
            </a:r>
            <a:r>
              <a:rPr lang="en-US" sz="2000" dirty="0" err="1"/>
              <a:t>ReLU</a:t>
            </a:r>
            <a:r>
              <a:rPr lang="en-US" sz="2000" dirty="0"/>
              <a:t> in between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FE0B5-390F-9B47-8649-0F977A1AA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3834953"/>
            <a:ext cx="6102949" cy="6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We’re ready for Transformers!</a:t>
            </a:r>
          </a:p>
        </p:txBody>
      </p:sp>
      <p:pic>
        <p:nvPicPr>
          <p:cNvPr id="5" name="Picture 4" descr="A picture containing toy, table, person, different&#10;&#10;Description automatically generated">
            <a:extLst>
              <a:ext uri="{FF2B5EF4-FFF2-40B4-BE49-F238E27FC236}">
                <a16:creationId xmlns:a16="http://schemas.microsoft.com/office/drawing/2014/main" id="{CF9ED43A-30E7-7D46-BD7A-3102B808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48" y="1325562"/>
            <a:ext cx="3360185" cy="4716049"/>
          </a:xfrm>
          <a:prstGeom prst="rect">
            <a:avLst/>
          </a:prstGeom>
        </p:spPr>
      </p:pic>
      <p:pic>
        <p:nvPicPr>
          <p:cNvPr id="2050" name="Picture 2" descr="Transformers Fusion Mace Megatron Action Figure - image 1 of 10">
            <a:extLst>
              <a:ext uri="{FF2B5EF4-FFF2-40B4-BE49-F238E27FC236}">
                <a16:creationId xmlns:a16="http://schemas.microsoft.com/office/drawing/2014/main" id="{DE92C412-5C29-2A4C-8DD8-43163325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1008967"/>
            <a:ext cx="5349240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8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1D574EB-FA92-9B47-97C6-91BAE2F56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" t="35143" r="49674" b="25665"/>
          <a:stretch/>
        </p:blipFill>
        <p:spPr>
          <a:xfrm>
            <a:off x="775592" y="1787209"/>
            <a:ext cx="3798159" cy="4135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107FD-4A22-B34E-B0A1-C98A48155708}"/>
              </a:ext>
            </a:extLst>
          </p:cNvPr>
          <p:cNvSpPr txBox="1"/>
          <p:nvPr/>
        </p:nvSpPr>
        <p:spPr>
          <a:xfrm>
            <a:off x="775592" y="6153627"/>
            <a:ext cx="5288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Nx</a:t>
            </a:r>
            <a:r>
              <a:rPr lang="en-US" sz="2000" dirty="0"/>
              <a:t>: The number of encoder blocks IN SEQUENCE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F524D-EE72-E447-966E-ABA23DA52C94}"/>
              </a:ext>
            </a:extLst>
          </p:cNvPr>
          <p:cNvSpPr txBox="1"/>
          <p:nvPr/>
        </p:nvSpPr>
        <p:spPr>
          <a:xfrm>
            <a:off x="1930400" y="1487132"/>
            <a:ext cx="253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encoder block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A77639-AC46-0546-B3A2-30D1A797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00824C-1643-4D45-814D-E2935F28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Run the encoder on the ENTIRE input language sequence.</a:t>
            </a:r>
          </a:p>
          <a:p>
            <a:endParaRPr lang="en-US" sz="2400" dirty="0"/>
          </a:p>
          <a:p>
            <a:r>
              <a:rPr lang="en-US" sz="2400" dirty="0"/>
              <a:t>The decoder outputs tokens one-at-a-time, feeding the previous token output into the model to generate the next token.</a:t>
            </a:r>
          </a:p>
          <a:p>
            <a:endParaRPr lang="en-US" sz="2400" dirty="0"/>
          </a:p>
          <a:p>
            <a:r>
              <a:rPr lang="en-US" sz="2400" dirty="0"/>
              <a:t>The next decoder output is conditioned on the ENTIRE sequence of encoder outputs + the previous decoder output.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A77639-AC46-0546-B3A2-30D1A797F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E87D84C-7E74-6248-A21A-0F1BF201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5" t="74961" b="3128"/>
          <a:stretch/>
        </p:blipFill>
        <p:spPr>
          <a:xfrm>
            <a:off x="1332127" y="2095376"/>
            <a:ext cx="4496842" cy="246426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54F8AF0-5EC5-5144-AFEA-12397880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9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03941B6-85EB-474C-A20C-50E143634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4" t="57120" r="24806" b="28966"/>
          <a:stretch/>
        </p:blipFill>
        <p:spPr>
          <a:xfrm>
            <a:off x="1501819" y="2541322"/>
            <a:ext cx="2791896" cy="208147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55545C4-7254-DE42-A478-9D3A5F8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C0AC-5EBE-A546-85B0-F17BB891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attention</a:t>
            </a:r>
          </a:p>
        </p:txBody>
      </p:sp>
      <p:pic>
        <p:nvPicPr>
          <p:cNvPr id="5122" name="Picture 2" descr="Opinion | 5 reasons you should wear a mask besides the fact that we're in a  global pandemic - The Pitt News">
            <a:extLst>
              <a:ext uri="{FF2B5EF4-FFF2-40B4-BE49-F238E27FC236}">
                <a16:creationId xmlns:a16="http://schemas.microsoft.com/office/drawing/2014/main" id="{572A6EC5-0838-C945-AA58-203DFA393F0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1759" y="0"/>
            <a:ext cx="2676308" cy="19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C932C-0052-B542-881F-130A0B179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055813"/>
            <a:ext cx="8145627" cy="2820987"/>
          </a:xfrm>
        </p:spPr>
        <p:txBody>
          <a:bodyPr>
            <a:normAutofit/>
          </a:bodyPr>
          <a:lstStyle/>
          <a:p>
            <a:r>
              <a:rPr lang="en-US" dirty="0"/>
              <a:t>Don’t let the attention ”look ahead” to sequence elements the system hasn’t generated yet</a:t>
            </a:r>
          </a:p>
          <a:p>
            <a:r>
              <a:rPr lang="en-US" dirty="0"/>
              <a:t>Apply a “mask” matrix with 0 everywhere you’re not allowed to look and 1 everywhere else</a:t>
            </a:r>
          </a:p>
          <a:p>
            <a:r>
              <a:rPr lang="en-US" dirty="0"/>
              <a:t>Do element-wise multiplication to the value vector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2DF1BE-6BBD-B242-BDFF-9053AD81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61" y="4876800"/>
            <a:ext cx="6499806" cy="1284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F33646-F2E5-FF45-8FC2-D2F259F17E5D}"/>
                  </a:ext>
                </a:extLst>
              </p:cNvPr>
              <p:cNvSpPr txBox="1"/>
              <p:nvPr/>
            </p:nvSpPr>
            <p:spPr>
              <a:xfrm>
                <a:off x="7747110" y="5303667"/>
                <a:ext cx="709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F33646-F2E5-FF45-8FC2-D2F259F1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110" y="5303667"/>
                <a:ext cx="709297" cy="430887"/>
              </a:xfrm>
              <a:prstGeom prst="rect">
                <a:avLst/>
              </a:prstGeom>
              <a:blipFill>
                <a:blip r:embed="rId4"/>
                <a:stretch>
                  <a:fillRect l="-14286" r="-10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37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3 variants of attention 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2BC99E-5795-9F4F-88A0-C2B5F820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46" b="29911"/>
          <a:stretch/>
        </p:blipFill>
        <p:spPr>
          <a:xfrm>
            <a:off x="555685" y="1727199"/>
            <a:ext cx="11080629" cy="44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9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That’s the whole model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55545C4-7254-DE42-A478-9D3A5F84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75" y="182880"/>
            <a:ext cx="545762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18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CCB7-B7C3-BB48-A1DE-9EC9A503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Transformer encoding: parallelizable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3993E5-C65D-A148-B765-78BFC59511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4449" y="1153926"/>
            <a:ext cx="9710585" cy="533474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5368D6-EAFD-3A47-9984-5AD4718DC929}"/>
              </a:ext>
            </a:extLst>
          </p:cNvPr>
          <p:cNvSpPr/>
          <p:nvPr/>
        </p:nvSpPr>
        <p:spPr>
          <a:xfrm>
            <a:off x="3233650" y="6488668"/>
            <a:ext cx="4800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Image from https://</a:t>
            </a:r>
            <a:r>
              <a:rPr lang="en-US" sz="1400" dirty="0" err="1"/>
              <a:t>jalammar.github.io</a:t>
            </a:r>
            <a:r>
              <a:rPr lang="en-US" sz="1400" dirty="0"/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6779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CCB7-B7C3-BB48-A1DE-9EC9A503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17" y="-247973"/>
            <a:ext cx="10515600" cy="1325563"/>
          </a:xfrm>
        </p:spPr>
        <p:txBody>
          <a:bodyPr/>
          <a:lstStyle/>
          <a:p>
            <a:r>
              <a:rPr lang="en-US" dirty="0"/>
              <a:t>Transformer decoding: autoregressive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368D6-EAFD-3A47-9984-5AD4718DC929}"/>
              </a:ext>
            </a:extLst>
          </p:cNvPr>
          <p:cNvSpPr/>
          <p:nvPr/>
        </p:nvSpPr>
        <p:spPr>
          <a:xfrm>
            <a:off x="3538450" y="6574821"/>
            <a:ext cx="41261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Image from https://.</a:t>
            </a:r>
            <a:r>
              <a:rPr lang="en-US" sz="1400" dirty="0" err="1"/>
              <a:t>github.io</a:t>
            </a:r>
            <a:r>
              <a:rPr lang="en-US" sz="1400" dirty="0"/>
              <a:t>/illustrated-transformer/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A9E3A7F-A371-9544-B9F3-1C6686286A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8220" b="3694"/>
          <a:stretch/>
        </p:blipFill>
        <p:spPr>
          <a:xfrm>
            <a:off x="993183" y="893353"/>
            <a:ext cx="9855631" cy="5681468"/>
          </a:xfrm>
        </p:spPr>
      </p:pic>
    </p:spTree>
    <p:extLst>
      <p:ext uri="{BB962C8B-B14F-4D97-AF65-F5344CB8AC3E}">
        <p14:creationId xmlns:p14="http://schemas.microsoft.com/office/powerpoint/2010/main" val="1038054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3A28-E51E-734F-A9F9-BE8B86E5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State-of-the-art language translation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8E6405-BC30-A945-A8D2-78C9102E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4000"/>
            <a:ext cx="11150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8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Pay Attention!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58E71-BADC-054C-861C-FD05DA3A5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467" y="1625885"/>
            <a:ext cx="5181600" cy="4351338"/>
          </a:xfrm>
        </p:spPr>
        <p:txBody>
          <a:bodyPr/>
          <a:lstStyle/>
          <a:p>
            <a:r>
              <a:rPr lang="en-US" dirty="0"/>
              <a:t>Transformers introduced in 2017</a:t>
            </a:r>
          </a:p>
          <a:p>
            <a:r>
              <a:rPr lang="en-US" dirty="0"/>
              <a:t>Use attention</a:t>
            </a:r>
          </a:p>
          <a:p>
            <a:r>
              <a:rPr lang="en-US" dirty="0"/>
              <a:t>Do NOT use recurrent layers</a:t>
            </a:r>
          </a:p>
          <a:p>
            <a:r>
              <a:rPr lang="en-US" dirty="0"/>
              <a:t>Do NOT use convolutional layers</a:t>
            </a:r>
          </a:p>
          <a:p>
            <a:r>
              <a:rPr lang="en-US" dirty="0"/>
              <a:t>..Hence the title of the paper that introduced them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C847C7-5379-2442-921D-6C379245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0"/>
            <a:ext cx="5457625" cy="6492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0E69C9-4900-D74E-8873-D0C13C6D7897}"/>
              </a:ext>
            </a:extLst>
          </p:cNvPr>
          <p:cNvSpPr/>
          <p:nvPr/>
        </p:nvSpPr>
        <p:spPr>
          <a:xfrm>
            <a:off x="638375" y="49766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Vaswani, A.,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N., Parmar, N.,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J., Jones, L., Gomez, A. N., ... &amp;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I. (2017).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Attention is all you need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(pp. 5998-6008).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E26F-7E51-9246-AD17-37B7A665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I’m convinced….attention is great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4EDE-A34E-EF45-B9B2-89AF4BDF7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924535" cy="4351338"/>
          </a:xfrm>
        </p:spPr>
        <p:txBody>
          <a:bodyPr>
            <a:normAutofit/>
          </a:bodyPr>
          <a:lstStyle/>
          <a:p>
            <a:r>
              <a:rPr lang="en-US" dirty="0"/>
              <a:t>What if I’m doing (single) language modeling instead of translation? </a:t>
            </a:r>
          </a:p>
          <a:p>
            <a:endParaRPr lang="en-US" dirty="0"/>
          </a:p>
          <a:p>
            <a:r>
              <a:rPr lang="en-US" dirty="0"/>
              <a:t>Do I really need this whole encoder-decoder framework?</a:t>
            </a:r>
          </a:p>
          <a:p>
            <a:endParaRPr lang="en-US" dirty="0"/>
          </a:p>
          <a:p>
            <a:r>
              <a:rPr lang="en-US" dirty="0"/>
              <a:t>No. You don’t (more on this in a minute)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92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F8F1-E4FB-5F41-AF00-5EBDD6CA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good language model is…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9889-2613-584B-AC48-BE0D4B4E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Slow</a:t>
            </a:r>
          </a:p>
          <a:p>
            <a:endParaRPr lang="en-US" dirty="0"/>
          </a:p>
          <a:p>
            <a:r>
              <a:rPr lang="en-US" dirty="0"/>
              <a:t>Requires lots of data</a:t>
            </a:r>
          </a:p>
          <a:p>
            <a:endParaRPr lang="en-US" dirty="0"/>
          </a:p>
          <a:p>
            <a:r>
              <a:rPr lang="en-US" dirty="0"/>
              <a:t>Not every task has enough labeled data</a:t>
            </a:r>
          </a:p>
          <a:p>
            <a:endParaRPr lang="en-US" dirty="0"/>
          </a:p>
          <a:p>
            <a:r>
              <a:rPr lang="en-US" dirty="0"/>
              <a:t>Requires lots of computing resources</a:t>
            </a:r>
          </a:p>
          <a:p>
            <a:endParaRPr lang="en-US" dirty="0"/>
          </a:p>
          <a:p>
            <a:r>
              <a:rPr lang="en-US" dirty="0"/>
              <a:t>Not everyone has enough computing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0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742F-BFA1-214C-974A-F9371B7E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TRANSFER LEARNING!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FBCD-2791-6A48-83DF-DC0994752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Train a general model on some task using a huge dataset for a long time</a:t>
            </a:r>
          </a:p>
          <a:p>
            <a:endParaRPr lang="en-US" dirty="0"/>
          </a:p>
          <a:p>
            <a:r>
              <a:rPr lang="en-US" dirty="0"/>
              <a:t>Fine-tune the trained model on a variety of related “downstream” tasks</a:t>
            </a:r>
          </a:p>
          <a:p>
            <a:endParaRPr lang="en-US" dirty="0"/>
          </a:p>
          <a:p>
            <a:r>
              <a:rPr lang="en-US" dirty="0"/>
              <a:t>Allows re-use of architecture</a:t>
            </a:r>
          </a:p>
          <a:p>
            <a:endParaRPr lang="en-US" dirty="0"/>
          </a:p>
          <a:p>
            <a:r>
              <a:rPr lang="en-US" dirty="0"/>
              <a:t>Allows training on tasks where there is relatively little data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8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D07E2F-54E0-DB46-887B-C2E3A6EA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half of a Transformer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890705-3256-0B48-9562-810B97F926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rid of the encoder</a:t>
            </a:r>
          </a:p>
          <a:p>
            <a:endParaRPr lang="en-US" dirty="0"/>
          </a:p>
          <a:p>
            <a:r>
              <a:rPr lang="en-US" dirty="0"/>
              <a:t>Use the decoder as a language model</a:t>
            </a:r>
          </a:p>
          <a:p>
            <a:endParaRPr lang="en-US" dirty="0"/>
          </a:p>
          <a:p>
            <a:r>
              <a:rPr lang="en-US" dirty="0"/>
              <a:t>Note that this is an autoregressive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2ACC87-39CE-3947-9E7E-A7CAE6A51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9" r="47472" b="-1"/>
          <a:stretch/>
        </p:blipFill>
        <p:spPr>
          <a:xfrm>
            <a:off x="6734374" y="2446638"/>
            <a:ext cx="2866826" cy="4228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AC9A0B-53AD-2F41-9E90-BC61328E9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8" t="-534" b="1"/>
          <a:stretch/>
        </p:blipFill>
        <p:spPr>
          <a:xfrm>
            <a:off x="9502346" y="148281"/>
            <a:ext cx="2689654" cy="65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922-1FEB-C34B-A894-75587302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"/>
            <a:ext cx="10515600" cy="1325563"/>
          </a:xfrm>
        </p:spPr>
        <p:txBody>
          <a:bodyPr/>
          <a:lstStyle/>
          <a:p>
            <a:r>
              <a:rPr lang="en-US" dirty="0"/>
              <a:t>GPT: Generative Pre-Training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69E0A-D51F-C343-AA2F-13996484FCA9}"/>
              </a:ext>
            </a:extLst>
          </p:cNvPr>
          <p:cNvSpPr/>
          <p:nvPr/>
        </p:nvSpPr>
        <p:spPr>
          <a:xfrm>
            <a:off x="1117598" y="6468031"/>
            <a:ext cx="963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cdn.openai.com</a:t>
            </a:r>
            <a:r>
              <a:rPr lang="en-US" dirty="0"/>
              <a:t>/research-covers/language-unsupervised/</a:t>
            </a:r>
            <a:r>
              <a:rPr lang="en-US" dirty="0" err="1"/>
              <a:t>language_understanding_paper.pdf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6FF7E6-5832-5746-BAB2-59D5FB5F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098550"/>
            <a:ext cx="10096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58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6A8C-7A8E-834E-9EFE-0CA72EF8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8" y="18255"/>
            <a:ext cx="10515600" cy="1325563"/>
          </a:xfrm>
        </p:spPr>
        <p:txBody>
          <a:bodyPr/>
          <a:lstStyle/>
          <a:p>
            <a:r>
              <a:rPr lang="en-US" dirty="0"/>
              <a:t>GPT was state of the art in 2018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B925C02-3228-7C4A-80A5-CEF494F7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743" y="1343818"/>
            <a:ext cx="5971149" cy="4624496"/>
          </a:xfrm>
        </p:spPr>
      </p:pic>
    </p:spTree>
    <p:extLst>
      <p:ext uri="{BB962C8B-B14F-4D97-AF65-F5344CB8AC3E}">
        <p14:creationId xmlns:p14="http://schemas.microsoft.com/office/powerpoint/2010/main" val="3482075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ADC4-859C-854D-A516-133C1342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2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BERT</a:t>
            </a:r>
            <a:br>
              <a:rPr lang="en-US" dirty="0"/>
            </a:br>
            <a:r>
              <a:rPr lang="en-US" sz="4000" b="1" dirty="0"/>
              <a:t>B</a:t>
            </a:r>
            <a:r>
              <a:rPr lang="en-US" sz="4000" dirty="0"/>
              <a:t>idirectional </a:t>
            </a:r>
            <a:r>
              <a:rPr lang="en-US" sz="4000" b="1" dirty="0"/>
              <a:t>E</a:t>
            </a:r>
            <a:r>
              <a:rPr lang="en-US" sz="4000" dirty="0"/>
              <a:t>ncoder </a:t>
            </a:r>
            <a:r>
              <a:rPr lang="en-US" sz="4000" b="1" dirty="0"/>
              <a:t>R</a:t>
            </a:r>
            <a:r>
              <a:rPr lang="en-US" sz="4000" dirty="0"/>
              <a:t>epresentations from </a:t>
            </a:r>
            <a:r>
              <a:rPr lang="en-US" sz="4000" b="1" dirty="0"/>
              <a:t>T</a:t>
            </a:r>
            <a:r>
              <a:rPr lang="en-US" sz="4000" dirty="0"/>
              <a:t>ransformers</a:t>
            </a:r>
            <a:endParaRPr lang="en-US" dirty="0"/>
          </a:p>
        </p:txBody>
      </p:sp>
      <p:pic>
        <p:nvPicPr>
          <p:cNvPr id="4098" name="Picture 2" descr="BERT: how Google changed NLP - Codemotion Magazine">
            <a:extLst>
              <a:ext uri="{FF2B5EF4-FFF2-40B4-BE49-F238E27FC236}">
                <a16:creationId xmlns:a16="http://schemas.microsoft.com/office/drawing/2014/main" id="{AFEA1776-F54A-8D4E-907D-0A18FB988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09" y="1957864"/>
            <a:ext cx="6863582" cy="384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F15077-366A-334B-A1A4-51190FDE36F1}"/>
              </a:ext>
            </a:extLst>
          </p:cNvPr>
          <p:cNvSpPr/>
          <p:nvPr/>
        </p:nvSpPr>
        <p:spPr>
          <a:xfrm>
            <a:off x="192616" y="6068646"/>
            <a:ext cx="11806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Devlin, J., Chang, M. W., Lee, K., &amp; Toutanova, K. (2018). Bert: Pre-training of deep bidirectional transformers for language understanding. 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arXiv:1810.04805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D07E2F-54E0-DB46-887B-C2E3A6EA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OTHER half of a Transformer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890705-3256-0B48-9562-810B97F926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rid of the decoder</a:t>
            </a:r>
          </a:p>
          <a:p>
            <a:endParaRPr lang="en-US" dirty="0"/>
          </a:p>
          <a:p>
            <a:r>
              <a:rPr lang="en-US" dirty="0"/>
              <a:t>Use the encoder as a language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2ACC87-39CE-3947-9E7E-A7CAE6A51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27" r="52441"/>
          <a:stretch/>
        </p:blipFill>
        <p:spPr>
          <a:xfrm>
            <a:off x="6734374" y="2619214"/>
            <a:ext cx="2595605" cy="405590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AC9A0B-53AD-2F41-9E90-BC61328E9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7" t="21294"/>
          <a:stretch/>
        </p:blipFill>
        <p:spPr>
          <a:xfrm>
            <a:off x="8462075" y="1565329"/>
            <a:ext cx="3729925" cy="510979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24990D-33AD-E242-B602-D0713609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4" b="78706"/>
          <a:stretch/>
        </p:blipFill>
        <p:spPr>
          <a:xfrm>
            <a:off x="9179626" y="182880"/>
            <a:ext cx="3012373" cy="13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6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13581 0.0027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00156 0.158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9EF7-A883-6C4D-AA80-2B1D94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encoding to BERT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6EE333A-B6E4-C542-8685-E9D352D4E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140744"/>
            <a:ext cx="10248900" cy="3721100"/>
          </a:xfrm>
        </p:spPr>
      </p:pic>
    </p:spTree>
    <p:extLst>
      <p:ext uri="{BB962C8B-B14F-4D97-AF65-F5344CB8AC3E}">
        <p14:creationId xmlns:p14="http://schemas.microsoft.com/office/powerpoint/2010/main" val="150235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742F-BFA1-214C-974A-F9371B7E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word prediction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FBCD-2791-6A48-83DF-DC0994752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Randomly cover up a word in a sentence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Original sentence: My dog has fleas.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sentences:  </a:t>
            </a:r>
          </a:p>
          <a:p>
            <a:pPr marL="0" indent="0">
              <a:buNone/>
            </a:pPr>
            <a:r>
              <a:rPr lang="en-US" dirty="0"/>
              <a:t>		[MASK] dog has fleas.  </a:t>
            </a:r>
          </a:p>
          <a:p>
            <a:pPr marL="0" indent="0">
              <a:buNone/>
            </a:pPr>
            <a:r>
              <a:rPr lang="en-US" dirty="0"/>
              <a:t>		My [MASK] has fleas. </a:t>
            </a:r>
          </a:p>
          <a:p>
            <a:pPr marL="0" indent="0">
              <a:buNone/>
            </a:pPr>
            <a:r>
              <a:rPr lang="en-US" dirty="0"/>
              <a:t>		My dog [MASK] fleas.</a:t>
            </a:r>
          </a:p>
          <a:p>
            <a:pPr marL="0" indent="0">
              <a:buNone/>
            </a:pPr>
            <a:r>
              <a:rPr lang="en-US" dirty="0"/>
              <a:t>		My dog has [MASK].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465A-C36F-B643-A8B2-6E83C069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Features of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E826-F32D-9F47-A4CA-95BD3575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use residual connections to allow deeper networks to fine-tune as appropriate</a:t>
            </a:r>
          </a:p>
          <a:p>
            <a:endParaRPr lang="en-US" dirty="0"/>
          </a:p>
          <a:p>
            <a:r>
              <a:rPr lang="en-US" dirty="0"/>
              <a:t>They use attention in multiple places in both the encoder and decoder</a:t>
            </a:r>
          </a:p>
          <a:p>
            <a:endParaRPr lang="en-US" dirty="0"/>
          </a:p>
          <a:p>
            <a:r>
              <a:rPr lang="en-US" dirty="0"/>
              <a:t>People often mistake them for automobiles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2617-3CCA-6B4A-9041-C730ADE7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148149"/>
            <a:ext cx="10515600" cy="1325563"/>
          </a:xfrm>
        </p:spPr>
        <p:txBody>
          <a:bodyPr/>
          <a:lstStyle/>
          <a:p>
            <a:r>
              <a:rPr lang="en-US" dirty="0"/>
              <a:t>Model learns to expect [MASK]. Here’s the fix.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C3BCB3-7548-BE4B-AB69-3F0542379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8873" b="34970"/>
          <a:stretch/>
        </p:blipFill>
        <p:spPr>
          <a:xfrm>
            <a:off x="442662" y="1473712"/>
            <a:ext cx="5851325" cy="5167312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CF6A7D7-7427-6A41-BD3E-5AF8B2B0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05" y="2150076"/>
            <a:ext cx="5364533" cy="40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2617-3CCA-6B4A-9041-C730ADE7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C3BCB3-7548-BE4B-AB69-3F0542379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76" y="193745"/>
            <a:ext cx="11585647" cy="6470510"/>
          </a:xfrm>
        </p:spPr>
      </p:pic>
    </p:spTree>
    <p:extLst>
      <p:ext uri="{BB962C8B-B14F-4D97-AF65-F5344CB8AC3E}">
        <p14:creationId xmlns:p14="http://schemas.microsoft.com/office/powerpoint/2010/main" val="280177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9EF7-A883-6C4D-AA80-2B1D94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Tasks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4EA9172-4779-5A4D-BCE9-2F4D144C6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45"/>
          <a:stretch/>
        </p:blipFill>
        <p:spPr>
          <a:xfrm>
            <a:off x="838200" y="1909720"/>
            <a:ext cx="5068910" cy="18160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BFB32C-E4F7-7844-9CC3-96E6B57C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43" y="4132455"/>
            <a:ext cx="4825300" cy="164766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07372B3-B38B-314D-805A-BB8746425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53" b="48528"/>
          <a:stretch/>
        </p:blipFill>
        <p:spPr>
          <a:xfrm>
            <a:off x="838200" y="4171113"/>
            <a:ext cx="5098212" cy="117580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B89373B-B0BF-A743-8816-A37B87346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3"/>
          <a:stretch/>
        </p:blipFill>
        <p:spPr>
          <a:xfrm>
            <a:off x="6683043" y="870872"/>
            <a:ext cx="4921111" cy="27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F37B-DDD5-3D47-A968-6AD19053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57"/>
            <a:ext cx="10515600" cy="1325563"/>
          </a:xfrm>
        </p:spPr>
        <p:txBody>
          <a:bodyPr/>
          <a:lstStyle/>
          <a:p>
            <a:r>
              <a:rPr lang="en-US" dirty="0"/>
              <a:t>General Language Understanding Evaluation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F0C12D-CDFB-CE4B-8729-DE37782B2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" r="43329" b="40981"/>
          <a:stretch/>
        </p:blipFill>
        <p:spPr>
          <a:xfrm>
            <a:off x="692713" y="1400130"/>
            <a:ext cx="10504394" cy="4057739"/>
          </a:xfrm>
        </p:spPr>
      </p:pic>
    </p:spTree>
    <p:extLst>
      <p:ext uri="{BB962C8B-B14F-4D97-AF65-F5344CB8AC3E}">
        <p14:creationId xmlns:p14="http://schemas.microsoft.com/office/powerpoint/2010/main" val="2611134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A85B-9D54-C543-9C8D-5CBE6467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12" y="25583"/>
            <a:ext cx="10515600" cy="1325563"/>
          </a:xfrm>
        </p:spPr>
        <p:txBody>
          <a:bodyPr/>
          <a:lstStyle/>
          <a:p>
            <a:r>
              <a:rPr lang="en-US" dirty="0"/>
              <a:t>Bigger is better?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EFB7BF-17E8-8D40-93D9-721636526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145" y="6183377"/>
            <a:ext cx="4053316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Britz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D., Goldie, A., Luong, M. T., &amp; Le, Q. (2017). Massive exploration of neural machine translation architectures. 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arXiv:1703.03906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F46B1-3B66-9B4D-9494-D65DAF87A36A}"/>
              </a:ext>
            </a:extLst>
          </p:cNvPr>
          <p:cNvSpPr txBox="1"/>
          <p:nvPr/>
        </p:nvSpPr>
        <p:spPr>
          <a:xfrm>
            <a:off x="6928145" y="5872101"/>
            <a:ext cx="455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Google: Seq2Seq LSTM: 65 million parameters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BF23F7-6A26-4648-8083-522E07191B29}"/>
              </a:ext>
            </a:extLst>
          </p:cNvPr>
          <p:cNvGrpSpPr/>
          <p:nvPr/>
        </p:nvGrpSpPr>
        <p:grpSpPr>
          <a:xfrm>
            <a:off x="6928145" y="5099156"/>
            <a:ext cx="5050357" cy="655700"/>
            <a:chOff x="258956" y="4420334"/>
            <a:chExt cx="5050357" cy="6557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459281-DB6C-294A-B563-3C9867050974}"/>
                </a:ext>
              </a:extLst>
            </p:cNvPr>
            <p:cNvSpPr txBox="1"/>
            <p:nvPr/>
          </p:nvSpPr>
          <p:spPr>
            <a:xfrm>
              <a:off x="271549" y="4645147"/>
              <a:ext cx="45317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Radford, A., Narasimhan, K., </a:t>
              </a:r>
              <a:r>
                <a:rPr lang="en-US" sz="1100" dirty="0" err="1"/>
                <a:t>Salimans</a:t>
              </a:r>
              <a:r>
                <a:rPr lang="en-US" sz="1100" dirty="0"/>
                <a:t>, T., &amp; </a:t>
              </a:r>
              <a:r>
                <a:rPr lang="en-US" sz="1100" dirty="0" err="1"/>
                <a:t>Sutskever</a:t>
              </a:r>
              <a:r>
                <a:rPr lang="en-US" sz="1100" dirty="0"/>
                <a:t>, I. (2018). Improving language understanding by generative pre-training.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B82E54-FD0D-CC46-A365-352613534148}"/>
                </a:ext>
              </a:extLst>
            </p:cNvPr>
            <p:cNvSpPr/>
            <p:nvPr/>
          </p:nvSpPr>
          <p:spPr>
            <a:xfrm>
              <a:off x="258956" y="4420334"/>
              <a:ext cx="50503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OpenAI</a:t>
              </a:r>
              <a:r>
                <a:rPr lang="en-US" dirty="0"/>
                <a:t>: GPT (Transformer): 100 million parameters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DE384-60A4-F848-B942-DEC4799AC537}"/>
              </a:ext>
            </a:extLst>
          </p:cNvPr>
          <p:cNvGrpSpPr/>
          <p:nvPr/>
        </p:nvGrpSpPr>
        <p:grpSpPr>
          <a:xfrm>
            <a:off x="6940738" y="4071956"/>
            <a:ext cx="5058757" cy="914794"/>
            <a:chOff x="258956" y="3332763"/>
            <a:chExt cx="5058757" cy="9147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8D1BF0-78DA-F341-AC5A-EF237EC28B7C}"/>
                </a:ext>
              </a:extLst>
            </p:cNvPr>
            <p:cNvSpPr txBox="1"/>
            <p:nvPr/>
          </p:nvSpPr>
          <p:spPr>
            <a:xfrm>
              <a:off x="258956" y="3332763"/>
              <a:ext cx="5058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Google: BERT (Transformer): 300 million parameters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4136D-C443-654F-828B-F7C7047BDEC5}"/>
                </a:ext>
              </a:extLst>
            </p:cNvPr>
            <p:cNvSpPr/>
            <p:nvPr/>
          </p:nvSpPr>
          <p:spPr>
            <a:xfrm>
              <a:off x="278323" y="3647393"/>
              <a:ext cx="4650259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Devlin, J., Chang, M. W., Lee, K., &amp; Toutanova, K. (2018). Bert: Pre-training of deep bidirectional transformers for language understanding. </a:t>
              </a:r>
              <a:r>
                <a:rPr lang="en-US" sz="11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arXiv</a:t>
              </a:r>
              <a:r>
                <a:rPr lang="en-US" sz="11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preprint arXiv:1810.04805</a:t>
              </a:r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.</a:t>
              </a:r>
              <a:endParaRPr 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B0ED18-88D0-7E47-9F2C-34A67AF87628}"/>
              </a:ext>
            </a:extLst>
          </p:cNvPr>
          <p:cNvGrpSpPr/>
          <p:nvPr/>
        </p:nvGrpSpPr>
        <p:grpSpPr>
          <a:xfrm>
            <a:off x="6960105" y="3097268"/>
            <a:ext cx="3741621" cy="858451"/>
            <a:chOff x="271549" y="2388252"/>
            <a:chExt cx="3741621" cy="8584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7D60A7-A2BC-1941-AC73-49A64B6FCA0D}"/>
                </a:ext>
              </a:extLst>
            </p:cNvPr>
            <p:cNvSpPr/>
            <p:nvPr/>
          </p:nvSpPr>
          <p:spPr>
            <a:xfrm>
              <a:off x="278323" y="2646539"/>
              <a:ext cx="373484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Radford, A., Wu, J., Child, R., Luan, D., </a:t>
              </a:r>
              <a:r>
                <a:rPr lang="en-US" sz="11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Amodei</a:t>
              </a:r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, D., &amp; </a:t>
              </a:r>
              <a:r>
                <a:rPr lang="en-US" sz="11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Sutskever</a:t>
              </a:r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, I. (2019). Language models are unsupervised multitask learners. </a:t>
              </a:r>
              <a:r>
                <a:rPr lang="en-US" sz="11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OpenAI</a:t>
              </a:r>
              <a:r>
                <a:rPr lang="en-US" sz="11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blog</a:t>
              </a:r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, </a:t>
              </a:r>
              <a:r>
                <a:rPr lang="en-US" sz="11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1</a:t>
              </a:r>
              <a:r>
                <a:rPr lang="en-US" sz="1100" dirty="0">
                  <a:solidFill>
                    <a:srgbClr val="222222"/>
                  </a:solidFill>
                  <a:latin typeface="Arial" panose="020B0604020202020204" pitchFamily="34" charset="0"/>
                </a:rPr>
                <a:t>(8), 9.</a:t>
              </a:r>
              <a:endParaRPr 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F83F34-D653-3447-A214-CEAB6EEF667D}"/>
                </a:ext>
              </a:extLst>
            </p:cNvPr>
            <p:cNvSpPr txBox="1"/>
            <p:nvPr/>
          </p:nvSpPr>
          <p:spPr>
            <a:xfrm>
              <a:off x="271549" y="2388252"/>
              <a:ext cx="3710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OpenAI</a:t>
              </a:r>
              <a:r>
                <a:rPr lang="en-US" dirty="0"/>
                <a:t>: GPT-2: 1.5 billion parameters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B9F5B9-71A3-1B49-9ECD-0424393300C4}"/>
              </a:ext>
            </a:extLst>
          </p:cNvPr>
          <p:cNvGrpSpPr/>
          <p:nvPr/>
        </p:nvGrpSpPr>
        <p:grpSpPr>
          <a:xfrm>
            <a:off x="6966879" y="2176285"/>
            <a:ext cx="5225121" cy="874241"/>
            <a:chOff x="243040" y="1418774"/>
            <a:chExt cx="5225121" cy="8742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14C3A5-27C8-6142-B822-0C673A58D277}"/>
                </a:ext>
              </a:extLst>
            </p:cNvPr>
            <p:cNvSpPr txBox="1"/>
            <p:nvPr/>
          </p:nvSpPr>
          <p:spPr>
            <a:xfrm>
              <a:off x="278323" y="1692851"/>
              <a:ext cx="51898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Shoeybi</a:t>
              </a:r>
              <a:r>
                <a:rPr lang="en-US" sz="1100" dirty="0"/>
                <a:t>, M., </a:t>
              </a:r>
              <a:r>
                <a:rPr lang="en-US" sz="1100" dirty="0" err="1"/>
                <a:t>Patwary</a:t>
              </a:r>
              <a:r>
                <a:rPr lang="en-US" sz="1100" dirty="0"/>
                <a:t>, M., </a:t>
              </a:r>
              <a:r>
                <a:rPr lang="en-US" sz="1100" dirty="0" err="1"/>
                <a:t>Puri</a:t>
              </a:r>
              <a:r>
                <a:rPr lang="en-US" sz="1100" dirty="0"/>
                <a:t>, R., </a:t>
              </a:r>
              <a:r>
                <a:rPr lang="en-US" sz="1100" dirty="0" err="1"/>
                <a:t>LeGresley</a:t>
              </a:r>
              <a:r>
                <a:rPr lang="en-US" sz="1100" dirty="0"/>
                <a:t>, P., Casper, J., &amp; Catanzaro, B. (2019). Megatron-</a:t>
              </a:r>
              <a:r>
                <a:rPr lang="en-US" sz="1100" dirty="0" err="1"/>
                <a:t>lm</a:t>
              </a:r>
              <a:r>
                <a:rPr lang="en-US" sz="1100" dirty="0"/>
                <a:t>: Training multi-billion parameter language models using </a:t>
              </a:r>
              <a:r>
                <a:rPr lang="en-US" sz="1100" dirty="0" err="1"/>
                <a:t>gpu</a:t>
              </a:r>
              <a:r>
                <a:rPr lang="en-US" sz="1100" dirty="0"/>
                <a:t> model parallelism. </a:t>
              </a:r>
              <a:r>
                <a:rPr lang="en-US" sz="1100" i="1" dirty="0" err="1"/>
                <a:t>arXiv</a:t>
              </a:r>
              <a:r>
                <a:rPr lang="en-US" sz="1100" i="1" dirty="0"/>
                <a:t> preprint arXiv:1909.08053</a:t>
              </a:r>
              <a:r>
                <a:rPr lang="en-US" sz="1100" dirty="0"/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7BC31A-66EB-F748-A194-049F70EF9334}"/>
                </a:ext>
              </a:extLst>
            </p:cNvPr>
            <p:cNvSpPr txBox="1"/>
            <p:nvPr/>
          </p:nvSpPr>
          <p:spPr>
            <a:xfrm>
              <a:off x="243040" y="1418774"/>
              <a:ext cx="2704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NVIDIA:Megatron</a:t>
              </a:r>
              <a:r>
                <a:rPr lang="en-US" dirty="0"/>
                <a:t>: 8 billion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648D3-949A-A947-B855-7150DDC71AEE}"/>
              </a:ext>
            </a:extLst>
          </p:cNvPr>
          <p:cNvGrpSpPr/>
          <p:nvPr/>
        </p:nvGrpSpPr>
        <p:grpSpPr>
          <a:xfrm>
            <a:off x="7002162" y="1351146"/>
            <a:ext cx="4683211" cy="695996"/>
            <a:chOff x="4458829" y="5340024"/>
            <a:chExt cx="4683211" cy="6959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402F04-66FC-CC45-97ED-6DDC3816B84F}"/>
                </a:ext>
              </a:extLst>
            </p:cNvPr>
            <p:cNvSpPr/>
            <p:nvPr/>
          </p:nvSpPr>
          <p:spPr>
            <a:xfrm>
              <a:off x="4491781" y="5605133"/>
              <a:ext cx="465025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(February 2020) https://</a:t>
              </a:r>
              <a:r>
                <a:rPr lang="en-US" sz="1100" dirty="0" err="1"/>
                <a:t>www.microsoft.com</a:t>
              </a:r>
              <a:r>
                <a:rPr lang="en-US" sz="1100" dirty="0"/>
                <a:t>/</a:t>
              </a:r>
              <a:r>
                <a:rPr lang="en-US" sz="1100" dirty="0" err="1"/>
                <a:t>en</a:t>
              </a:r>
              <a:r>
                <a:rPr lang="en-US" sz="1100" dirty="0"/>
                <a:t>-us/research/blog/turing-nlg-a-17-billion-parameter-language-model-by-microsoft/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46FA84-6DEA-3A4C-B557-E6EB30A20F1C}"/>
                </a:ext>
              </a:extLst>
            </p:cNvPr>
            <p:cNvSpPr txBox="1"/>
            <p:nvPr/>
          </p:nvSpPr>
          <p:spPr>
            <a:xfrm>
              <a:off x="4458829" y="5340024"/>
              <a:ext cx="4351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Microsoft: Turing-NLG: 20 billion parameters</a:t>
              </a: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580A55E-CE71-9444-A96F-042FC8C46EC1}"/>
              </a:ext>
            </a:extLst>
          </p:cNvPr>
          <p:cNvGraphicFramePr/>
          <p:nvPr/>
        </p:nvGraphicFramePr>
        <p:xfrm>
          <a:off x="837877" y="1268257"/>
          <a:ext cx="45070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6C034EBB-DF4A-C94D-BCFB-D84D04C86DDB}"/>
              </a:ext>
            </a:extLst>
          </p:cNvPr>
          <p:cNvSpPr/>
          <p:nvPr/>
        </p:nvSpPr>
        <p:spPr>
          <a:xfrm>
            <a:off x="7027415" y="722130"/>
            <a:ext cx="40755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Brown, T. B., Mann, B., Ryder, N., Subbiah, M., Kaplan, J.,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Dhariwal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P., ... &amp; Agarwal, S. (2020). Language models are few-shot learners. 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arXiv:2005.14165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5BFD70-958C-A44B-A8FA-CC74482908E0}"/>
              </a:ext>
            </a:extLst>
          </p:cNvPr>
          <p:cNvSpPr txBox="1"/>
          <p:nvPr/>
        </p:nvSpPr>
        <p:spPr>
          <a:xfrm>
            <a:off x="7035114" y="358279"/>
            <a:ext cx="371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OpenAI</a:t>
            </a:r>
            <a:r>
              <a:rPr lang="en-US" dirty="0"/>
              <a:t>: GPT3: 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3696336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A85B-9D54-C543-9C8D-5CBE6467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12" y="25583"/>
            <a:ext cx="10515600" cy="1325563"/>
          </a:xfrm>
        </p:spPr>
        <p:txBody>
          <a:bodyPr/>
          <a:lstStyle/>
          <a:p>
            <a:r>
              <a:rPr lang="en-US" dirty="0"/>
              <a:t>Bigger is better?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EFB7BF-17E8-8D40-93D9-721636526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145" y="6183377"/>
            <a:ext cx="40533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Britz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D., Goldie, A., Luong, M. T., &amp; Le, Q. (2017). Massive exploration of neural machine translation architectures. </a:t>
            </a:r>
            <a:r>
              <a:rPr lang="en-US" sz="1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arXiv:1703.03906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F46B1-3B66-9B4D-9494-D65DAF87A36A}"/>
              </a:ext>
            </a:extLst>
          </p:cNvPr>
          <p:cNvSpPr txBox="1"/>
          <p:nvPr/>
        </p:nvSpPr>
        <p:spPr>
          <a:xfrm>
            <a:off x="6928145" y="5981981"/>
            <a:ext cx="3580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Google: Seq2Seq LSTM: 65 million parameters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BF23F7-6A26-4648-8083-522E07191B29}"/>
              </a:ext>
            </a:extLst>
          </p:cNvPr>
          <p:cNvGrpSpPr/>
          <p:nvPr/>
        </p:nvGrpSpPr>
        <p:grpSpPr>
          <a:xfrm>
            <a:off x="6928145" y="5409269"/>
            <a:ext cx="4544332" cy="624923"/>
            <a:chOff x="258956" y="4420334"/>
            <a:chExt cx="4544332" cy="6249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459281-DB6C-294A-B563-3C9867050974}"/>
                </a:ext>
              </a:extLst>
            </p:cNvPr>
            <p:cNvSpPr txBox="1"/>
            <p:nvPr/>
          </p:nvSpPr>
          <p:spPr>
            <a:xfrm>
              <a:off x="271549" y="4645147"/>
              <a:ext cx="4531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Radford, A., Narasimhan, K., </a:t>
              </a:r>
              <a:r>
                <a:rPr lang="en-US" sz="1000" dirty="0" err="1"/>
                <a:t>Salimans</a:t>
              </a:r>
              <a:r>
                <a:rPr lang="en-US" sz="1000" dirty="0"/>
                <a:t>, T., &amp; </a:t>
              </a:r>
              <a:r>
                <a:rPr lang="en-US" sz="1000" dirty="0" err="1"/>
                <a:t>Sutskever</a:t>
              </a:r>
              <a:r>
                <a:rPr lang="en-US" sz="1000" dirty="0"/>
                <a:t>, I. (2018). Improving language understanding by generative pre-training.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B82E54-FD0D-CC46-A365-352613534148}"/>
                </a:ext>
              </a:extLst>
            </p:cNvPr>
            <p:cNvSpPr/>
            <p:nvPr/>
          </p:nvSpPr>
          <p:spPr>
            <a:xfrm>
              <a:off x="258956" y="4420334"/>
              <a:ext cx="39691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OpenAI</a:t>
              </a:r>
              <a:r>
                <a:rPr lang="en-US" sz="1400" dirty="0"/>
                <a:t>: GPT (Transformer): 100 million parameters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DE384-60A4-F848-B942-DEC4799AC537}"/>
              </a:ext>
            </a:extLst>
          </p:cNvPr>
          <p:cNvGrpSpPr/>
          <p:nvPr/>
        </p:nvGrpSpPr>
        <p:grpSpPr>
          <a:xfrm>
            <a:off x="6928145" y="4646087"/>
            <a:ext cx="4669626" cy="781538"/>
            <a:chOff x="258956" y="3419853"/>
            <a:chExt cx="4669626" cy="7815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8D1BF0-78DA-F341-AC5A-EF237EC28B7C}"/>
                </a:ext>
              </a:extLst>
            </p:cNvPr>
            <p:cNvSpPr txBox="1"/>
            <p:nvPr/>
          </p:nvSpPr>
          <p:spPr>
            <a:xfrm>
              <a:off x="258956" y="3419853"/>
              <a:ext cx="3977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Google: BERT (Transformer): 300 million parameters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4136D-C443-654F-828B-F7C7047BDEC5}"/>
                </a:ext>
              </a:extLst>
            </p:cNvPr>
            <p:cNvSpPr/>
            <p:nvPr/>
          </p:nvSpPr>
          <p:spPr>
            <a:xfrm>
              <a:off x="278323" y="3647393"/>
              <a:ext cx="46502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Devlin, J., Chang, M. W., Lee, K., &amp; Toutanova, K. (2018). Bert: Pre-training of deep bidirectional transformers for language understanding. </a:t>
              </a:r>
              <a:r>
                <a:rPr lang="en-US" sz="10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arXiv</a:t>
              </a:r>
              <a:r>
                <a:rPr 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preprint arXiv:1810.04805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.</a:t>
              </a:r>
              <a:endParaRPr lang="en-US" sz="1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B0ED18-88D0-7E47-9F2C-34A67AF87628}"/>
              </a:ext>
            </a:extLst>
          </p:cNvPr>
          <p:cNvGrpSpPr/>
          <p:nvPr/>
        </p:nvGrpSpPr>
        <p:grpSpPr>
          <a:xfrm>
            <a:off x="6949568" y="3796407"/>
            <a:ext cx="3741621" cy="812285"/>
            <a:chOff x="271549" y="2388252"/>
            <a:chExt cx="3741621" cy="812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7D60A7-A2BC-1941-AC73-49A64B6FCA0D}"/>
                </a:ext>
              </a:extLst>
            </p:cNvPr>
            <p:cNvSpPr/>
            <p:nvPr/>
          </p:nvSpPr>
          <p:spPr>
            <a:xfrm>
              <a:off x="278323" y="2646539"/>
              <a:ext cx="373484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Radford, A., Wu, J., Child, R., Luan, D., </a:t>
              </a:r>
              <a:r>
                <a:rPr lang="en-US" sz="10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Amodei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, D., &amp; </a:t>
              </a:r>
              <a:r>
                <a:rPr lang="en-US" sz="10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Sutskever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, I. (2019). Language models are unsupervised multitask learners. </a:t>
              </a:r>
              <a:r>
                <a:rPr lang="en-US" sz="10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OpenAI</a:t>
              </a:r>
              <a:r>
                <a:rPr 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blog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, </a:t>
              </a:r>
              <a:r>
                <a:rPr 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1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(8), 9.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F83F34-D653-3447-A214-CEAB6EEF667D}"/>
                </a:ext>
              </a:extLst>
            </p:cNvPr>
            <p:cNvSpPr txBox="1"/>
            <p:nvPr/>
          </p:nvSpPr>
          <p:spPr>
            <a:xfrm>
              <a:off x="271549" y="2388252"/>
              <a:ext cx="2928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OpenAI</a:t>
              </a:r>
              <a:r>
                <a:rPr lang="en-US" sz="1400" dirty="0"/>
                <a:t>: GPT-2: 1.5 billion parameters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B9F5B9-71A3-1B49-9ECD-0424393300C4}"/>
              </a:ext>
            </a:extLst>
          </p:cNvPr>
          <p:cNvGrpSpPr/>
          <p:nvPr/>
        </p:nvGrpSpPr>
        <p:grpSpPr>
          <a:xfrm>
            <a:off x="6919947" y="3008971"/>
            <a:ext cx="5235950" cy="809390"/>
            <a:chOff x="232211" y="1437459"/>
            <a:chExt cx="5235950" cy="8093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14C3A5-27C8-6142-B822-0C673A58D277}"/>
                </a:ext>
              </a:extLst>
            </p:cNvPr>
            <p:cNvSpPr txBox="1"/>
            <p:nvPr/>
          </p:nvSpPr>
          <p:spPr>
            <a:xfrm>
              <a:off x="278323" y="1692851"/>
              <a:ext cx="51898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Shoeybi</a:t>
              </a:r>
              <a:r>
                <a:rPr lang="en-US" sz="1000" dirty="0"/>
                <a:t>, M., </a:t>
              </a:r>
              <a:r>
                <a:rPr lang="en-US" sz="1000" dirty="0" err="1"/>
                <a:t>Patwary</a:t>
              </a:r>
              <a:r>
                <a:rPr lang="en-US" sz="1000" dirty="0"/>
                <a:t>, M., </a:t>
              </a:r>
              <a:r>
                <a:rPr lang="en-US" sz="1000" dirty="0" err="1"/>
                <a:t>Puri</a:t>
              </a:r>
              <a:r>
                <a:rPr lang="en-US" sz="1000" dirty="0"/>
                <a:t>, R., </a:t>
              </a:r>
              <a:r>
                <a:rPr lang="en-US" sz="1000" dirty="0" err="1"/>
                <a:t>LeGresley</a:t>
              </a:r>
              <a:r>
                <a:rPr lang="en-US" sz="1000" dirty="0"/>
                <a:t>, P., Casper, J., &amp; Catanzaro, B. (2019). Megatron-</a:t>
              </a:r>
              <a:r>
                <a:rPr lang="en-US" sz="1000" dirty="0" err="1"/>
                <a:t>lm</a:t>
              </a:r>
              <a:r>
                <a:rPr lang="en-US" sz="1000" dirty="0"/>
                <a:t>: Training multi-billion parameter language models using </a:t>
              </a:r>
              <a:r>
                <a:rPr lang="en-US" sz="1000" dirty="0" err="1"/>
                <a:t>gpu</a:t>
              </a:r>
              <a:r>
                <a:rPr lang="en-US" sz="1000" dirty="0"/>
                <a:t> model parallelism. </a:t>
              </a:r>
              <a:r>
                <a:rPr lang="en-US" sz="1000" i="1" dirty="0" err="1"/>
                <a:t>arXiv</a:t>
              </a:r>
              <a:r>
                <a:rPr lang="en-US" sz="1000" i="1" dirty="0"/>
                <a:t> preprint arXiv:1909.08053</a:t>
              </a:r>
              <a:r>
                <a:rPr lang="en-US" sz="1000" dirty="0"/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7BC31A-66EB-F748-A194-049F70EF9334}"/>
                </a:ext>
              </a:extLst>
            </p:cNvPr>
            <p:cNvSpPr txBox="1"/>
            <p:nvPr/>
          </p:nvSpPr>
          <p:spPr>
            <a:xfrm>
              <a:off x="232211" y="1437459"/>
              <a:ext cx="21452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NVIDIA:Megatron</a:t>
              </a:r>
              <a:r>
                <a:rPr lang="en-US" sz="1400" dirty="0"/>
                <a:t>: 8 billion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0648D3-949A-A947-B855-7150DDC71AEE}"/>
              </a:ext>
            </a:extLst>
          </p:cNvPr>
          <p:cNvGrpSpPr/>
          <p:nvPr/>
        </p:nvGrpSpPr>
        <p:grpSpPr>
          <a:xfrm>
            <a:off x="6966059" y="2372708"/>
            <a:ext cx="4664664" cy="610988"/>
            <a:chOff x="4477376" y="5394255"/>
            <a:chExt cx="4664664" cy="610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402F04-66FC-CC45-97ED-6DDC3816B84F}"/>
                </a:ext>
              </a:extLst>
            </p:cNvPr>
            <p:cNvSpPr/>
            <p:nvPr/>
          </p:nvSpPr>
          <p:spPr>
            <a:xfrm>
              <a:off x="4491781" y="5605133"/>
              <a:ext cx="46502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(February 2020) https://</a:t>
              </a:r>
              <a:r>
                <a:rPr lang="en-US" sz="1000" dirty="0" err="1"/>
                <a:t>www.microsoft.com</a:t>
              </a:r>
              <a:r>
                <a:rPr lang="en-US" sz="1000" dirty="0"/>
                <a:t>/</a:t>
              </a:r>
              <a:r>
                <a:rPr lang="en-US" sz="1000" dirty="0" err="1"/>
                <a:t>en</a:t>
              </a:r>
              <a:r>
                <a:rPr lang="en-US" sz="1000" dirty="0"/>
                <a:t>-us/research/blog/turing-nlg-a-17-billion-parameter-language-model-by-microsoft/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46FA84-6DEA-3A4C-B557-E6EB30A20F1C}"/>
                </a:ext>
              </a:extLst>
            </p:cNvPr>
            <p:cNvSpPr txBox="1"/>
            <p:nvPr/>
          </p:nvSpPr>
          <p:spPr>
            <a:xfrm>
              <a:off x="4477376" y="5394255"/>
              <a:ext cx="3427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Microsoft: Turing-NLG: 20 billion parameters</a:t>
              </a: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580A55E-CE71-9444-A96F-042FC8C4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1030511"/>
              </p:ext>
            </p:extLst>
          </p:nvPr>
        </p:nvGraphicFramePr>
        <p:xfrm>
          <a:off x="837877" y="1268257"/>
          <a:ext cx="450701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6C034EBB-DF4A-C94D-BCFB-D84D04C86DDB}"/>
              </a:ext>
            </a:extLst>
          </p:cNvPr>
          <p:cNvSpPr/>
          <p:nvPr/>
        </p:nvSpPr>
        <p:spPr>
          <a:xfrm>
            <a:off x="6956342" y="1744846"/>
            <a:ext cx="40755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Brown, T. B., Mann, B., Ryder, N., Subbiah, M., Kaplan, J.,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Dhariwal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P., ... &amp; Agarwal, S. (2020). Language models are few-shot learners. </a:t>
            </a:r>
            <a:r>
              <a:rPr lang="en-US" sz="1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arXiv:2005.14165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5BFD70-958C-A44B-A8FA-CC74482908E0}"/>
              </a:ext>
            </a:extLst>
          </p:cNvPr>
          <p:cNvSpPr txBox="1"/>
          <p:nvPr/>
        </p:nvSpPr>
        <p:spPr>
          <a:xfrm>
            <a:off x="6956342" y="1508513"/>
            <a:ext cx="2934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OpenAI</a:t>
            </a:r>
            <a:r>
              <a:rPr lang="en-US" sz="1400" dirty="0"/>
              <a:t>: GPT3: 175 billion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16E50-6957-3F4E-A4E9-06390291F54D}"/>
              </a:ext>
            </a:extLst>
          </p:cNvPr>
          <p:cNvSpPr txBox="1"/>
          <p:nvPr/>
        </p:nvSpPr>
        <p:spPr>
          <a:xfrm>
            <a:off x="6980464" y="806797"/>
            <a:ext cx="36329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Brain: 10^15 connections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www.nature.com</a:t>
            </a:r>
            <a:r>
              <a:rPr lang="en-US" sz="1200" dirty="0"/>
              <a:t>/articles/d41586-019-02208-0</a:t>
            </a:r>
          </a:p>
        </p:txBody>
      </p:sp>
    </p:spTree>
    <p:extLst>
      <p:ext uri="{BB962C8B-B14F-4D97-AF65-F5344CB8AC3E}">
        <p14:creationId xmlns:p14="http://schemas.microsoft.com/office/powerpoint/2010/main" val="304984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A87-2E05-0E4C-9874-CEE424E5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30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Step-by-step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C847C7-5379-2442-921D-6C3792454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5" y="0"/>
            <a:ext cx="5457625" cy="649224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BD3756C-65E8-DD4B-A579-D1617137E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09" r="49643" b="3556"/>
          <a:stretch/>
        </p:blipFill>
        <p:spPr>
          <a:xfrm>
            <a:off x="426720" y="2494546"/>
            <a:ext cx="5555234" cy="29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51A8-5C9D-4044-9014-F3E6ADA0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Input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DA88-DE4D-234E-95F9-EB5E70ECC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Let’s build a representation that takes the input sequence and learns relationships between input tokens (words represented by their embeddings)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250A6-BD95-6B40-A382-CC054F41D7F7}"/>
              </a:ext>
            </a:extLst>
          </p:cNvPr>
          <p:cNvSpPr txBox="1"/>
          <p:nvPr/>
        </p:nvSpPr>
        <p:spPr>
          <a:xfrm>
            <a:off x="685800" y="5078512"/>
            <a:ext cx="1114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sentence: [START] Thinking machines  think quickly [STOP]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D6FAC-49C2-2943-9534-8B2574462E76}"/>
              </a:ext>
            </a:extLst>
          </p:cNvPr>
          <p:cNvSpPr txBox="1"/>
          <p:nvPr/>
        </p:nvSpPr>
        <p:spPr>
          <a:xfrm>
            <a:off x="685800" y="4026227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Embedding:            0            734         912          733      43        1</a:t>
            </a:r>
          </a:p>
        </p:txBody>
      </p:sp>
    </p:spTree>
    <p:extLst>
      <p:ext uri="{BB962C8B-B14F-4D97-AF65-F5344CB8AC3E}">
        <p14:creationId xmlns:p14="http://schemas.microsoft.com/office/powerpoint/2010/main" val="286164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1BAB-129C-6843-A77B-DA383B28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320" cy="1325563"/>
          </a:xfrm>
        </p:spPr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D1B9-FD05-F84F-BCA5-92F906E90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602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an RNN, the recurrence encodes the order implicitly.</a:t>
            </a:r>
          </a:p>
          <a:p>
            <a:endParaRPr lang="en-US" dirty="0"/>
          </a:p>
          <a:p>
            <a:r>
              <a:rPr lang="en-US" dirty="0"/>
              <a:t>In a Transformer, relatedness between words is handled by self-attention.</a:t>
            </a:r>
          </a:p>
          <a:p>
            <a:endParaRPr lang="en-US" dirty="0"/>
          </a:p>
          <a:p>
            <a:r>
              <a:rPr lang="en-US" dirty="0"/>
              <a:t>If we’re not using recursion to implicitly encode order, how does the system tell the difference between these two sentences?</a:t>
            </a:r>
          </a:p>
          <a:p>
            <a:endParaRPr lang="en-US" sz="3600" dirty="0"/>
          </a:p>
          <a:p>
            <a:pPr marL="457200" lvl="1" indent="0">
              <a:buNone/>
            </a:pPr>
            <a:r>
              <a:rPr lang="en-US" sz="3200" dirty="0"/>
              <a:t>Bob hands Maria the ball.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Maria hands Bob the ball.</a:t>
            </a:r>
          </a:p>
        </p:txBody>
      </p:sp>
    </p:spTree>
    <p:extLst>
      <p:ext uri="{BB962C8B-B14F-4D97-AF65-F5344CB8AC3E}">
        <p14:creationId xmlns:p14="http://schemas.microsoft.com/office/powerpoint/2010/main" val="386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757B-F099-B942-9647-E6C7C2A3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8A8A-2366-2D4E-B3C1-810D1B001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98480" cy="4351338"/>
          </a:xfrm>
        </p:spPr>
        <p:txBody>
          <a:bodyPr/>
          <a:lstStyle/>
          <a:p>
            <a:r>
              <a:rPr lang="en-US" dirty="0"/>
              <a:t>Lots of ways to go </a:t>
            </a:r>
          </a:p>
          <a:p>
            <a:pPr marL="457200" lvl="1" indent="0">
              <a:buNone/>
            </a:pPr>
            <a:r>
              <a:rPr lang="en-US" dirty="0"/>
              <a:t>e.g. just number the items.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They chose to implicitly encode position by adding the values of a bunch of sinewaves to the embeddings</a:t>
            </a:r>
          </a:p>
          <a:p>
            <a:endParaRPr lang="en-US" dirty="0"/>
          </a:p>
          <a:p>
            <a:r>
              <a:rPr lang="en-US" dirty="0"/>
              <a:t>Honestly, I’m not sure why they did it this way, rather than just appending an index number to the embedding</a:t>
            </a:r>
          </a:p>
        </p:txBody>
      </p:sp>
    </p:spTree>
    <p:extLst>
      <p:ext uri="{BB962C8B-B14F-4D97-AF65-F5344CB8AC3E}">
        <p14:creationId xmlns:p14="http://schemas.microsoft.com/office/powerpoint/2010/main" val="6196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ACA5-6B1A-754A-A679-A24CE423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94" y="0"/>
            <a:ext cx="10515600" cy="1325563"/>
          </a:xfrm>
        </p:spPr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6590A9-6FE3-FA46-B95F-F7F3924E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69"/>
          <a:stretch/>
        </p:blipFill>
        <p:spPr>
          <a:xfrm>
            <a:off x="1013079" y="3305899"/>
            <a:ext cx="8992870" cy="1031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DEF3A-1BA1-4147-8484-69F439EE5B10}"/>
                  </a:ext>
                </a:extLst>
              </p:cNvPr>
              <p:cNvSpPr txBox="1"/>
              <p:nvPr/>
            </p:nvSpPr>
            <p:spPr>
              <a:xfrm>
                <a:off x="1955280" y="5463800"/>
                <a:ext cx="817249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 the index of a dimension in a single input embedding vector 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0" dirty="0"/>
                  <a:t> the total number of dimensions in the embedding</a:t>
                </a:r>
              </a:p>
              <a:p>
                <a:r>
                  <a:rPr lang="en-US" sz="2400" dirty="0"/>
                  <a:t>pos = the position in the sequence of the input embedding vector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BDEF3A-1BA1-4147-8484-69F439EE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280" y="5463800"/>
                <a:ext cx="8172494" cy="1107996"/>
              </a:xfrm>
              <a:prstGeom prst="rect">
                <a:avLst/>
              </a:prstGeom>
              <a:blipFill>
                <a:blip r:embed="rId3"/>
                <a:stretch>
                  <a:fillRect l="-2329" t="-7955" r="-1242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150E8B0-E4E2-644C-B7DF-EF793AF62647}"/>
              </a:ext>
            </a:extLst>
          </p:cNvPr>
          <p:cNvGrpSpPr/>
          <p:nvPr/>
        </p:nvGrpSpPr>
        <p:grpSpPr>
          <a:xfrm>
            <a:off x="774494" y="2145680"/>
            <a:ext cx="9695971" cy="704288"/>
            <a:chOff x="1381760" y="1844040"/>
            <a:chExt cx="9506679" cy="137653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3D9112F-91CF-374B-B478-7BF146F2B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1381760" y="1844040"/>
              <a:ext cx="2540000" cy="1376531"/>
            </a:xfrm>
            <a:prstGeom prst="rect">
              <a:avLst/>
            </a:prstGeom>
          </p:spPr>
        </p:pic>
        <p:pic>
          <p:nvPicPr>
            <p:cNvPr id="24" name="Picture 2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7FA0D4F-982D-D64A-911A-33639F4A1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3705860" y="1844040"/>
              <a:ext cx="2540000" cy="1376531"/>
            </a:xfrm>
            <a:prstGeom prst="rect">
              <a:avLst/>
            </a:prstGeom>
          </p:spPr>
        </p:pic>
        <p:pic>
          <p:nvPicPr>
            <p:cNvPr id="25" name="Picture 2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C5A9C32-BA9C-4E4B-AA05-0B70D72FA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6024339" y="1844040"/>
              <a:ext cx="2540000" cy="1376531"/>
            </a:xfrm>
            <a:prstGeom prst="rect">
              <a:avLst/>
            </a:prstGeom>
          </p:spPr>
        </p:pic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2AF9E14-7896-C949-8164-5CB8BB11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8348439" y="1844040"/>
              <a:ext cx="2540000" cy="13765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8876BD-FA52-4E49-97C1-4E539AD4E588}"/>
              </a:ext>
            </a:extLst>
          </p:cNvPr>
          <p:cNvGrpSpPr/>
          <p:nvPr/>
        </p:nvGrpSpPr>
        <p:grpSpPr>
          <a:xfrm>
            <a:off x="901906" y="4200436"/>
            <a:ext cx="9823384" cy="953351"/>
            <a:chOff x="-264512" y="2029851"/>
            <a:chExt cx="9823384" cy="953351"/>
          </a:xfrm>
        </p:grpSpPr>
        <p:pic>
          <p:nvPicPr>
            <p:cNvPr id="29" name="Picture 2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A4DD1E3-5DCA-4E49-A295-EB7CA5405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1014871" y="2166649"/>
              <a:ext cx="2590575" cy="704288"/>
            </a:xfrm>
            <a:prstGeom prst="rect">
              <a:avLst/>
            </a:prstGeom>
          </p:spPr>
        </p:pic>
        <p:pic>
          <p:nvPicPr>
            <p:cNvPr id="30" name="Picture 2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F79D2E2-3DE3-604F-8CD8-A7C49B4F1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3385247" y="2166649"/>
              <a:ext cx="2590575" cy="704288"/>
            </a:xfrm>
            <a:prstGeom prst="rect">
              <a:avLst/>
            </a:prstGeom>
          </p:spPr>
        </p:pic>
        <p:pic>
          <p:nvPicPr>
            <p:cNvPr id="31" name="Picture 3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005E60F-F14B-0F4D-9D51-FBEA7FCEB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38" b="23768"/>
            <a:stretch/>
          </p:blipFill>
          <p:spPr>
            <a:xfrm>
              <a:off x="5749891" y="2166649"/>
              <a:ext cx="2590575" cy="704288"/>
            </a:xfrm>
            <a:prstGeom prst="rect">
              <a:avLst/>
            </a:prstGeom>
          </p:spPr>
        </p:pic>
        <p:pic>
          <p:nvPicPr>
            <p:cNvPr id="32" name="Picture 3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A1587C9-698A-334B-89BD-8377E295D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514" r="44468" b="23766"/>
            <a:stretch/>
          </p:blipFill>
          <p:spPr>
            <a:xfrm>
              <a:off x="8120268" y="2029851"/>
              <a:ext cx="1438604" cy="841085"/>
            </a:xfrm>
            <a:prstGeom prst="rect">
              <a:avLst/>
            </a:prstGeom>
          </p:spPr>
        </p:pic>
        <p:pic>
          <p:nvPicPr>
            <p:cNvPr id="37" name="Picture 3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23544FE-6B08-D34D-9F26-07C30B849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571" t="22039" b="13540"/>
            <a:stretch/>
          </p:blipFill>
          <p:spPr>
            <a:xfrm>
              <a:off x="-264512" y="2146024"/>
              <a:ext cx="1513652" cy="837178"/>
            </a:xfrm>
            <a:prstGeom prst="rect">
              <a:avLst/>
            </a:prstGeom>
          </p:spPr>
        </p:pic>
      </p:grp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A78EB037-3D38-C146-8F7E-C0CE61DD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005"/>
          <a:stretch/>
        </p:blipFill>
        <p:spPr>
          <a:xfrm>
            <a:off x="901906" y="1201418"/>
            <a:ext cx="8992870" cy="8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23853</TotalTime>
  <Words>1711</Words>
  <Application>Microsoft Macintosh PowerPoint</Application>
  <PresentationFormat>Widescreen</PresentationFormat>
  <Paragraphs>213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Transformers</vt:lpstr>
      <vt:lpstr>We’re ready for Transformers!</vt:lpstr>
      <vt:lpstr>Pay Attention!</vt:lpstr>
      <vt:lpstr>Features of Transformers</vt:lpstr>
      <vt:lpstr>Step-by-step</vt:lpstr>
      <vt:lpstr>The Input sequence</vt:lpstr>
      <vt:lpstr>Positional encoding</vt:lpstr>
      <vt:lpstr>Positional encoding</vt:lpstr>
      <vt:lpstr>Positional encoding</vt:lpstr>
      <vt:lpstr>A concrete example</vt:lpstr>
      <vt:lpstr>Some positional encodings visualized</vt:lpstr>
      <vt:lpstr>Step-by-step</vt:lpstr>
      <vt:lpstr>Self Attention: Query – Key  – Value</vt:lpstr>
      <vt:lpstr>Self Attention: Query – Key  – Value</vt:lpstr>
      <vt:lpstr>Multi-head Self Attention</vt:lpstr>
      <vt:lpstr>Here’s the figure from the paper</vt:lpstr>
      <vt:lpstr>Self-attention: one head, all words</vt:lpstr>
      <vt:lpstr>Self attention: Multiple heads, one word</vt:lpstr>
      <vt:lpstr>Step-by-step</vt:lpstr>
      <vt:lpstr>Step-by-step</vt:lpstr>
      <vt:lpstr>Step-by-step</vt:lpstr>
      <vt:lpstr>Step-by-step</vt:lpstr>
      <vt:lpstr>Step-by-step</vt:lpstr>
      <vt:lpstr>Masked attention</vt:lpstr>
      <vt:lpstr>3 variants of attention </vt:lpstr>
      <vt:lpstr>That’s the whole model</vt:lpstr>
      <vt:lpstr>Transformer encoding: parallelizable </vt:lpstr>
      <vt:lpstr>Transformer decoding: autoregressive </vt:lpstr>
      <vt:lpstr>State-of-the-art language translation</vt:lpstr>
      <vt:lpstr>OK I’m convinced….attention is great but…</vt:lpstr>
      <vt:lpstr>Training a good language model is… </vt:lpstr>
      <vt:lpstr>Let’s use TRANSFER LEARNING!</vt:lpstr>
      <vt:lpstr>Use half of a Transformer</vt:lpstr>
      <vt:lpstr>GPT: Generative Pre-Training </vt:lpstr>
      <vt:lpstr>GPT was state of the art in 2018</vt:lpstr>
      <vt:lpstr>BERT Bidirectional Encoder Representations from Transformers</vt:lpstr>
      <vt:lpstr>Use the OTHER half of a Transformer</vt:lpstr>
      <vt:lpstr>Input encoding to BERT</vt:lpstr>
      <vt:lpstr>Masked word prediction training</vt:lpstr>
      <vt:lpstr>Model learns to expect [MASK]. Here’s the fix.</vt:lpstr>
      <vt:lpstr>PowerPoint Presentation</vt:lpstr>
      <vt:lpstr>Language Tasks</vt:lpstr>
      <vt:lpstr>General Language Understanding Evaluation</vt:lpstr>
      <vt:lpstr>Bigger is better?</vt:lpstr>
      <vt:lpstr>Bigger is better?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AUDIO SOURCE SEPARATION</dc:title>
  <dc:creator>Microsoft Office User</dc:creator>
  <cp:lastModifiedBy>Bryan A Pardo</cp:lastModifiedBy>
  <cp:revision>483</cp:revision>
  <cp:lastPrinted>2017-11-22T10:46:27Z</cp:lastPrinted>
  <dcterms:created xsi:type="dcterms:W3CDTF">2017-08-21T15:49:24Z</dcterms:created>
  <dcterms:modified xsi:type="dcterms:W3CDTF">2021-04-07T05:25:14Z</dcterms:modified>
</cp:coreProperties>
</file>